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7"/>
  </p:notesMasterIdLst>
  <p:handoutMasterIdLst>
    <p:handoutMasterId r:id="rId38"/>
  </p:handoutMasterIdLst>
  <p:sldIdLst>
    <p:sldId id="256" r:id="rId5"/>
    <p:sldId id="1856" r:id="rId6"/>
    <p:sldId id="1920" r:id="rId7"/>
    <p:sldId id="1918" r:id="rId8"/>
    <p:sldId id="1880" r:id="rId9"/>
    <p:sldId id="1919" r:id="rId10"/>
    <p:sldId id="1921" r:id="rId11"/>
    <p:sldId id="1904" r:id="rId12"/>
    <p:sldId id="1906" r:id="rId13"/>
    <p:sldId id="1851" r:id="rId14"/>
    <p:sldId id="1852" r:id="rId15"/>
    <p:sldId id="1865" r:id="rId16"/>
    <p:sldId id="1923" r:id="rId17"/>
    <p:sldId id="280" r:id="rId18"/>
    <p:sldId id="1871" r:id="rId19"/>
    <p:sldId id="1868" r:id="rId20"/>
    <p:sldId id="1922" r:id="rId21"/>
    <p:sldId id="1907" r:id="rId22"/>
    <p:sldId id="1914" r:id="rId23"/>
    <p:sldId id="1888" r:id="rId24"/>
    <p:sldId id="1915" r:id="rId25"/>
    <p:sldId id="1916" r:id="rId26"/>
    <p:sldId id="1892" r:id="rId27"/>
    <p:sldId id="1917" r:id="rId28"/>
    <p:sldId id="1887" r:id="rId29"/>
    <p:sldId id="1872" r:id="rId30"/>
    <p:sldId id="1912" r:id="rId31"/>
    <p:sldId id="1925" r:id="rId32"/>
    <p:sldId id="1878" r:id="rId33"/>
    <p:sldId id="1924" r:id="rId34"/>
    <p:sldId id="1902" r:id="rId35"/>
    <p:sldId id="1850" r:id="rId36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18" autoAdjust="0"/>
    <p:restoredTop sz="80560" autoAdjust="0"/>
  </p:normalViewPr>
  <p:slideViewPr>
    <p:cSldViewPr snapToGrid="0" showGuides="1">
      <p:cViewPr varScale="1">
        <p:scale>
          <a:sx n="85" d="100"/>
          <a:sy n="85" d="100"/>
        </p:scale>
        <p:origin x="640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450443027467089"/>
          <c:y val="0.18579142011328986"/>
          <c:w val="0.43868452941753849"/>
          <c:h val="0.6580267941263077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FY22: $2.4B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21B-0A4F-A114-5A1DD761761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11-584C-9B9D-548F3920BEA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411-584C-9B9D-548F3920BEA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Science</c:v>
                </c:pt>
                <c:pt idx="1">
                  <c:v>Energy</c:v>
                </c:pt>
                <c:pt idx="2">
                  <c:v>National Security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</c:v>
                </c:pt>
                <c:pt idx="1">
                  <c:v>15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1B-0A4F-A114-5A1DD761761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6/19/24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6/19/24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102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69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570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the terminal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3862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5080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8657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1155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373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3264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9339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3046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41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0462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423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external collaborators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75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4620ee0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4620ee0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Vendor gaps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9544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05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766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425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dirty="0"/>
              <a:t>DHS = Department of Homeland Security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dirty="0"/>
              <a:t>EERE = DOE Office of Energy Efficiency and Renewable Energy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dirty="0"/>
              <a:t>EM = DOE Office of Environmental Management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dirty="0"/>
              <a:t>NE = DOE Office of Nuclear Energy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dirty="0"/>
              <a:t>NNSA = National Nuclear Security Administration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dirty="0"/>
              <a:t>WFO = Work for Others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dirty="0"/>
              <a:t>ASCR = Advanced Scientific Research Computing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dirty="0"/>
              <a:t>BES = Basic Energy Sciences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dirty="0"/>
              <a:t>BER = Biological and Environmental Research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dirty="0"/>
              <a:t>FES = Fusion Energy Sciences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dirty="0"/>
              <a:t>HEP = High Energy Physics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NP = Nuclear Physics</a:t>
            </a:r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4221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996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755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224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66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0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696" y="274320"/>
            <a:ext cx="11397976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977007"/>
            <a:ext cx="2741342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1512538"/>
            <a:ext cx="2741342" cy="491414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73E7BED-3CF0-41C9-92D8-6DB0B71B3BC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389162" y="977007"/>
            <a:ext cx="2741342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5C42C54-3510-4276-B1C3-DD2FC90288A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389162" y="1512538"/>
            <a:ext cx="2741342" cy="491414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B2D64C0-A596-4D5F-9D62-02CD1BCEB55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250254" y="977007"/>
            <a:ext cx="2741342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C5BB7DD-685B-45BA-9C13-47CFFC5D92B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50254" y="1512538"/>
            <a:ext cx="2741342" cy="491414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F4615D1-670C-456F-84EC-052B00A103D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99850" y="977007"/>
            <a:ext cx="2741342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A3A80DB-7568-4E14-B7E1-AD19A58E28A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099850" y="1512538"/>
            <a:ext cx="2741342" cy="491414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72754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orizontal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442" y="274320"/>
            <a:ext cx="11415229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6200000">
            <a:off x="-528945" y="2030548"/>
            <a:ext cx="2632306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ctr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4973" y="990230"/>
            <a:ext cx="10879697" cy="2632307"/>
          </a:xfrm>
          <a:ln w="12700">
            <a:noFill/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13CDF92-0602-4FEF-8E35-58B6EDDE235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 rot="16200000">
            <a:off x="-528945" y="4783626"/>
            <a:ext cx="2632308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ctr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CE1C6BD-F500-4F59-8DD6-EDDA8EB730E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054974" y="3743865"/>
            <a:ext cx="10879696" cy="2615053"/>
          </a:xfrm>
          <a:ln w="12700">
            <a:noFill/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47898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zontal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442" y="274320"/>
            <a:ext cx="11415229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6200000">
            <a:off x="-76337" y="1577940"/>
            <a:ext cx="1727091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ctr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4973" y="990231"/>
            <a:ext cx="10879697" cy="1727090"/>
          </a:xfrm>
          <a:ln w="12700">
            <a:noFill/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E19630-EF98-44EA-A359-838149169C7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 rot="16200000">
            <a:off x="-76337" y="3395238"/>
            <a:ext cx="1727091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ctr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42374C7-BEB5-4C81-9192-9FA4CC034F2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054973" y="2807529"/>
            <a:ext cx="10879697" cy="1727090"/>
          </a:xfrm>
          <a:ln w="12700">
            <a:noFill/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2A0FEA0-474E-42BB-A72F-FF5B1E91E51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 rot="16200000">
            <a:off x="-76338" y="5220607"/>
            <a:ext cx="1727091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ctr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1DCE2E4-23FF-47DB-8BCF-FAD435D72D4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054972" y="4632898"/>
            <a:ext cx="10879697" cy="1727090"/>
          </a:xfrm>
          <a:ln w="12700">
            <a:noFill/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6925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480131"/>
          </a:xfrm>
        </p:spPr>
        <p:txBody>
          <a:bodyPr/>
          <a:lstStyle>
            <a:lvl1pPr>
              <a:lnSpc>
                <a:spcPct val="90000"/>
              </a:lnSpc>
              <a:defRPr sz="28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3AC615-0875-4C80-B019-11A28EDCB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7479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881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480131"/>
          </a:xfrm>
        </p:spPr>
        <p:txBody>
          <a:bodyPr/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119883"/>
            <a:ext cx="11430000" cy="5065160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FC05-9D47-A348-8C61-CEE846F0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EBC0C-D2B1-8241-A8DF-715448EAF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8BF50-D312-CC45-8582-08AD68A23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BDDAA-D8EA-DC48-B214-648BF986BEB2}" type="datetimeFigureOut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2C20E-3100-5541-BB5B-75F37EA13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67D6B-0DCC-B843-9BEC-4AFBA2245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B0AF6-6B51-1C4C-AC6B-32AAAEB1B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87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2_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429768" y="274321"/>
            <a:ext cx="115048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429768" y="1444753"/>
            <a:ext cx="5508000" cy="4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31789" algn="l" rtl="0">
              <a:lnSpc>
                <a:spcPct val="95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marR="0" lvl="1" indent="-423323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828754" marR="0" lvl="2" indent="-40639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2438339" marR="0" lvl="3" indent="-397923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4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3047924" marR="0" lvl="4" indent="-406390" algn="l" rtl="0">
              <a:lnSpc>
                <a:spcPct val="9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3657509" marR="0" lvl="5" indent="-40639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4267093" marR="0" lvl="6" indent="-40639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4876678" marR="0" lvl="7" indent="-40639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486263" marR="0" lvl="8" indent="-40639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2"/>
          </p:nvPr>
        </p:nvSpPr>
        <p:spPr>
          <a:xfrm>
            <a:off x="6193368" y="1444753"/>
            <a:ext cx="5504800" cy="4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31789" algn="l" rtl="0">
              <a:lnSpc>
                <a:spcPct val="95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marR="0" lvl="1" indent="-423323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828754" marR="0" lvl="2" indent="-40639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2438339" marR="0" lvl="3" indent="-397923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4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3047924" marR="0" lvl="4" indent="-406390" algn="l" rtl="0">
              <a:lnSpc>
                <a:spcPct val="95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3657509" marR="0" lvl="5" indent="-40639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4267093" marR="0" lvl="6" indent="-40639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4876678" marR="0" lvl="7" indent="-40639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486263" marR="0" lvl="8" indent="-40639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46614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body" idx="1"/>
          </p:nvPr>
        </p:nvSpPr>
        <p:spPr>
          <a:xfrm>
            <a:off x="564733" y="1600200"/>
            <a:ext cx="10972800" cy="496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57189">
              <a:spcBef>
                <a:spcPts val="1467"/>
              </a:spcBef>
              <a:spcAft>
                <a:spcPts val="0"/>
              </a:spcAft>
              <a:buSzPts val="1800"/>
              <a:buChar char="•"/>
              <a:defRPr/>
            </a:lvl1pPr>
            <a:lvl2pPr marL="1219170" lvl="1" indent="-431789">
              <a:spcBef>
                <a:spcPts val="800"/>
              </a:spcBef>
              <a:spcAft>
                <a:spcPts val="0"/>
              </a:spcAft>
              <a:buSzPts val="1500"/>
              <a:buChar char="–"/>
              <a:defRPr/>
            </a:lvl2pPr>
            <a:lvl3pPr marL="1828754" lvl="2" indent="-423323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06390">
              <a:spcBef>
                <a:spcPts val="800"/>
              </a:spcBef>
              <a:spcAft>
                <a:spcPts val="0"/>
              </a:spcAft>
              <a:buSzPts val="1200"/>
              <a:buChar char="–"/>
              <a:defRPr/>
            </a:lvl4pPr>
            <a:lvl5pPr marL="3047924" lvl="4" indent="-406390">
              <a:spcBef>
                <a:spcPts val="667"/>
              </a:spcBef>
              <a:spcAft>
                <a:spcPts val="0"/>
              </a:spcAft>
              <a:buSzPts val="1200"/>
              <a:buChar char="»"/>
              <a:defRPr/>
            </a:lvl5pPr>
            <a:lvl6pPr marL="3657509" lvl="5" indent="-431789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6pPr>
            <a:lvl7pPr marL="4267093" lvl="6" indent="-431789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7pPr>
            <a:lvl8pPr marL="4876678" lvl="7" indent="-431789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8pPr>
            <a:lvl9pPr marL="5486263" lvl="8" indent="-431789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ldNum" idx="12"/>
          </p:nvPr>
        </p:nvSpPr>
        <p:spPr>
          <a:xfrm>
            <a:off x="11409055" y="6333135"/>
            <a:ext cx="731600" cy="524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 sz="1467"/>
            </a:lvl1pPr>
            <a:lvl2pPr lvl="1" rtl="0">
              <a:buNone/>
              <a:defRPr sz="1467"/>
            </a:lvl2pPr>
            <a:lvl3pPr lvl="2" rtl="0">
              <a:buNone/>
              <a:defRPr sz="1467"/>
            </a:lvl3pPr>
            <a:lvl4pPr lvl="3" rtl="0">
              <a:buNone/>
              <a:defRPr sz="1467"/>
            </a:lvl4pPr>
            <a:lvl5pPr lvl="4" rtl="0">
              <a:buNone/>
              <a:defRPr sz="1467"/>
            </a:lvl5pPr>
            <a:lvl6pPr lvl="5" rtl="0">
              <a:buNone/>
              <a:defRPr sz="1467"/>
            </a:lvl6pPr>
            <a:lvl7pPr lvl="6" rtl="0">
              <a:buNone/>
              <a:defRPr sz="1467"/>
            </a:lvl7pPr>
            <a:lvl8pPr lvl="7" rtl="0">
              <a:buNone/>
              <a:defRPr sz="1467"/>
            </a:lvl8pPr>
            <a:lvl9pPr lvl="8" rtl="0">
              <a:buNone/>
              <a:defRPr sz="1467"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66008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21E476-5CFF-A241-A200-2DF46F9A4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5932-51A3-CF44-818C-135336704190}" type="datetimeFigureOut">
              <a:rPr lang="en-US" smtClean="0"/>
              <a:t>6/19/24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24064-B8AF-1B41-BBD4-F9F25EB65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25A06-5F3D-7E45-9119-C5B54EDB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5013B-A9AF-9C49-AD5E-68FC7209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6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480131"/>
          </a:xfrm>
        </p:spPr>
        <p:txBody>
          <a:bodyPr/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279" y="1160980"/>
            <a:ext cx="5507832" cy="500351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160980"/>
            <a:ext cx="5504688" cy="500351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480131"/>
          </a:xfrm>
        </p:spPr>
        <p:txBody>
          <a:bodyPr/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480131"/>
          </a:xfrm>
        </p:spPr>
        <p:txBody>
          <a:bodyPr/>
          <a:lstStyle>
            <a:lvl1pPr>
              <a:lnSpc>
                <a:spcPct val="90000"/>
              </a:lnSpc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57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442" y="274320"/>
            <a:ext cx="11415229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443" y="982163"/>
            <a:ext cx="5486400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l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443" y="1517695"/>
            <a:ext cx="5486400" cy="4727832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421" y="982163"/>
            <a:ext cx="5486400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8421" y="1517695"/>
            <a:ext cx="5486400" cy="4727832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696" y="274320"/>
            <a:ext cx="11397976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977007"/>
            <a:ext cx="3610478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1512538"/>
            <a:ext cx="3610478" cy="491414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8011" y="977007"/>
            <a:ext cx="3608418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81219" y="1512538"/>
            <a:ext cx="3608418" cy="491414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640" y="977007"/>
            <a:ext cx="3608418" cy="535531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14058" y="1512538"/>
            <a:ext cx="3608418" cy="491414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049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253447"/>
            <a:ext cx="11419468" cy="4921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663" r:id="rId4"/>
    <p:sldLayoutId id="2147483758" r:id="rId5"/>
    <p:sldLayoutId id="2147483736" r:id="rId6"/>
    <p:sldLayoutId id="2147483759" r:id="rId7"/>
    <p:sldLayoutId id="2147483685" r:id="rId8"/>
    <p:sldLayoutId id="2147483757" r:id="rId9"/>
    <p:sldLayoutId id="2147483763" r:id="rId10"/>
    <p:sldLayoutId id="2147483764" r:id="rId11"/>
    <p:sldLayoutId id="2147483765" r:id="rId12"/>
    <p:sldLayoutId id="2147483667" r:id="rId13"/>
    <p:sldLayoutId id="2147483725" r:id="rId14"/>
    <p:sldLayoutId id="2147483756" r:id="rId15"/>
    <p:sldLayoutId id="2147483678" r:id="rId16"/>
    <p:sldLayoutId id="2147483760" r:id="rId17"/>
    <p:sldLayoutId id="2147483761" r:id="rId18"/>
    <p:sldLayoutId id="2147483762" r:id="rId19"/>
    <p:sldLayoutId id="2147483766" r:id="rId20"/>
    <p:sldLayoutId id="2147483767" r:id="rId21"/>
    <p:sldLayoutId id="2147483768" r:id="rId22"/>
    <p:sldLayoutId id="2147483769" r:id="rId2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rnl.github.io/events/jufos2024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llvm.org/" TargetMode="External"/><Relationship Id="rId7" Type="http://schemas.openxmlformats.org/officeDocument/2006/relationships/hyperlink" Target="https://patshaughnessy.net/2022/2/19/llvm-ir-the-esperanto-of-computer-languag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://www.aosabook.org/en/llvm.html" TargetMode="External"/><Relationship Id="rId4" Type="http://schemas.openxmlformats.org/officeDocument/2006/relationships/hyperlink" Target="https://doi.org/10.1109/CGO.2004.1281665" TargetMode="External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5.png"/><Relationship Id="rId18" Type="http://schemas.openxmlformats.org/officeDocument/2006/relationships/image" Target="../media/image68.png"/><Relationship Id="rId26" Type="http://schemas.openxmlformats.org/officeDocument/2006/relationships/hyperlink" Target="https://www.ornl.gov/project/proteas-tune" TargetMode="External"/><Relationship Id="rId3" Type="http://schemas.openxmlformats.org/officeDocument/2006/relationships/image" Target="../media/image53.png"/><Relationship Id="rId21" Type="http://schemas.openxmlformats.org/officeDocument/2006/relationships/hyperlink" Target="https://csmd.ornl.gov/project/clacc" TargetMode="External"/><Relationship Id="rId7" Type="http://schemas.openxmlformats.org/officeDocument/2006/relationships/image" Target="../media/image57.png"/><Relationship Id="rId12" Type="http://schemas.openxmlformats.org/officeDocument/2006/relationships/hyperlink" Target="https://www.arm.com/company/news/2014/04/arm-compiler-builds-on-open-source-llvm-technology" TargetMode="External"/><Relationship Id="rId17" Type="http://schemas.openxmlformats.org/officeDocument/2006/relationships/hyperlink" Target="https://developer.apple.com/swift/" TargetMode="External"/><Relationship Id="rId25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7.png"/><Relationship Id="rId20" Type="http://schemas.openxmlformats.org/officeDocument/2006/relationships/hyperlink" Target="https://www.amd.com/en/press-releases/2020-06-22-amd-epyc-processor-adoption-expands-new-supercomputing-and-high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4.png"/><Relationship Id="rId24" Type="http://schemas.openxmlformats.org/officeDocument/2006/relationships/hyperlink" Target="https://www.phoronix.com/scan.php?page=news_item&amp;px=LLVM-Record-Growth-2021" TargetMode="External"/><Relationship Id="rId5" Type="http://schemas.openxmlformats.org/officeDocument/2006/relationships/image" Target="../media/image55.png"/><Relationship Id="rId15" Type="http://schemas.openxmlformats.org/officeDocument/2006/relationships/hyperlink" Target="https://blog.llvm.org/2011/12/nvidia-cuda-41-compiler-now-built-on.html" TargetMode="External"/><Relationship Id="rId23" Type="http://schemas.openxmlformats.org/officeDocument/2006/relationships/image" Target="../media/image70.png"/><Relationship Id="rId10" Type="http://schemas.openxmlformats.org/officeDocument/2006/relationships/image" Target="../media/image63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hyperlink" Target="https://www.intel.com/content/www/us/en/developer/articles/technical/adoption-of-llvm-complete-icx.html" TargetMode="External"/><Relationship Id="rId14" Type="http://schemas.openxmlformats.org/officeDocument/2006/relationships/image" Target="../media/image66.png"/><Relationship Id="rId22" Type="http://schemas.openxmlformats.org/officeDocument/2006/relationships/hyperlink" Target="https://openmp.llvm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2172/1822198" TargetMode="External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quantumzeitgeist.com/learning-the-julia-programming-language-for-free/" TargetMode="External"/><Relationship Id="rId3" Type="http://schemas.openxmlformats.org/officeDocument/2006/relationships/image" Target="../media/image75.png"/><Relationship Id="rId7" Type="http://schemas.openxmlformats.org/officeDocument/2006/relationships/image" Target="../media/image77.jpe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de-on-gpu.vaw.ethz.ch/lecture7" TargetMode="External"/><Relationship Id="rId11" Type="http://schemas.openxmlformats.org/officeDocument/2006/relationships/hyperlink" Target="https://developer.nvidia.com/blog/gpu-computing-julia-programming-language/" TargetMode="External"/><Relationship Id="rId5" Type="http://schemas.openxmlformats.org/officeDocument/2006/relationships/image" Target="../media/image76.png"/><Relationship Id="rId10" Type="http://schemas.openxmlformats.org/officeDocument/2006/relationships/image" Target="../media/image79.png"/><Relationship Id="rId4" Type="http://schemas.openxmlformats.org/officeDocument/2006/relationships/hyperlink" Target="https://juliadatascience.io/" TargetMode="External"/><Relationship Id="rId9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5.png"/><Relationship Id="rId3" Type="http://schemas.openxmlformats.org/officeDocument/2006/relationships/hyperlink" Target="https://julialang.org/blog/2022/02/10years/" TargetMode="External"/><Relationship Id="rId7" Type="http://schemas.openxmlformats.org/officeDocument/2006/relationships/hyperlink" Target="https://juliacon.org/2024/" TargetMode="External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github.com/JuliaLang/julia" TargetMode="External"/><Relationship Id="rId11" Type="http://schemas.openxmlformats.org/officeDocument/2006/relationships/hyperlink" Target="http://youtube.com/watch?v=9YWwiFbaRx8" TargetMode="External"/><Relationship Id="rId5" Type="http://schemas.openxmlformats.org/officeDocument/2006/relationships/hyperlink" Target="https://julialang.org/" TargetMode="External"/><Relationship Id="rId10" Type="http://schemas.openxmlformats.org/officeDocument/2006/relationships/image" Target="../media/image83.png"/><Relationship Id="rId4" Type="http://schemas.openxmlformats.org/officeDocument/2006/relationships/hyperlink" Target="https://juliacomputing.com/case-studies" TargetMode="External"/><Relationship Id="rId9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uliaPy/PyCall.jl" TargetMode="External"/><Relationship Id="rId13" Type="http://schemas.openxmlformats.org/officeDocument/2006/relationships/image" Target="../media/image88.png"/><Relationship Id="rId3" Type="http://schemas.openxmlformats.org/officeDocument/2006/relationships/hyperlink" Target="https://github.com/fonsp/Pluto.jl" TargetMode="External"/><Relationship Id="rId7" Type="http://schemas.openxmlformats.org/officeDocument/2006/relationships/hyperlink" Target="https://github.com/JuliaLang/PackageCompiler.jl" TargetMode="External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julialang.org/en/v1/stdlib/Test/" TargetMode="External"/><Relationship Id="rId11" Type="http://schemas.openxmlformats.org/officeDocument/2006/relationships/image" Target="../media/image86.png"/><Relationship Id="rId5" Type="http://schemas.openxmlformats.org/officeDocument/2006/relationships/hyperlink" Target="https://pkgdocs.julialang.org/v1/toml-files/" TargetMode="External"/><Relationship Id="rId10" Type="http://schemas.openxmlformats.org/officeDocument/2006/relationships/hyperlink" Target="https://github.com/ornl-training/julia-basics" TargetMode="External"/><Relationship Id="rId4" Type="http://schemas.openxmlformats.org/officeDocument/2006/relationships/hyperlink" Target="https://github.com/JuliaLang/Pkg.jl" TargetMode="External"/><Relationship Id="rId9" Type="http://schemas.openxmlformats.org/officeDocument/2006/relationships/hyperlink" Target="https://github.com/JuliaInterop/CxxWrap.j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raw.githubusercontent.com/jpivarski-talks/2023-05-01-hsf-india-tutorial/main/img/history-of-bindings-2.svg" TargetMode="External"/><Relationship Id="rId5" Type="http://schemas.openxmlformats.org/officeDocument/2006/relationships/image" Target="../media/image90.png"/><Relationship Id="rId4" Type="http://schemas.openxmlformats.org/officeDocument/2006/relationships/hyperlink" Target="https://pyreadiness.org/3.12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3.png"/><Relationship Id="rId12" Type="http://schemas.openxmlformats.org/officeDocument/2006/relationships/image" Target="../media/image9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2.emf"/><Relationship Id="rId11" Type="http://schemas.openxmlformats.org/officeDocument/2006/relationships/hyperlink" Target="https://www.nextplatform.com/2023/09/26/julia-still-not-grown-up-enough-to-ride-exascale-train/" TargetMode="External"/><Relationship Id="rId5" Type="http://schemas.openxmlformats.org/officeDocument/2006/relationships/hyperlink" Target="https://github.com/JuliaORNL/GrayScott.jl" TargetMode="External"/><Relationship Id="rId10" Type="http://schemas.openxmlformats.org/officeDocument/2006/relationships/hyperlink" Target="https://doi.org/10.1145/3624062.3624278" TargetMode="External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7.png"/><Relationship Id="rId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chnett/ADIOS2.j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i.org/10.1016/j.softx.2020.100561" TargetMode="External"/><Relationship Id="rId4" Type="http://schemas.openxmlformats.org/officeDocument/2006/relationships/image" Target="../media/image10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lcf.ornl.gov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7.png"/><Relationship Id="rId4" Type="http://schemas.openxmlformats.org/officeDocument/2006/relationships/hyperlink" Target="https://doi.org/10.1016/j.softx.2020.100561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3" Type="http://schemas.openxmlformats.org/officeDocument/2006/relationships/hyperlink" Target="https://juliaparallel.org/resources/" TargetMode="External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eg"/><Relationship Id="rId5" Type="http://schemas.openxmlformats.org/officeDocument/2006/relationships/image" Target="../media/image109.png"/><Relationship Id="rId10" Type="http://schemas.openxmlformats.org/officeDocument/2006/relationships/hyperlink" Target="https://www.youtube.com/watch?v=E2a7jXFp21Y&amp;t=1590s" TargetMode="External"/><Relationship Id="rId4" Type="http://schemas.openxmlformats.org/officeDocument/2006/relationships/image" Target="../media/image108.png"/><Relationship Id="rId9" Type="http://schemas.openxmlformats.org/officeDocument/2006/relationships/hyperlink" Target="https://shinstitute.org/srp-mentor-spotlight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lcf.ornl.gov/calendar/userconcall-sep2022/" TargetMode="External"/><Relationship Id="rId13" Type="http://schemas.openxmlformats.org/officeDocument/2006/relationships/image" Target="../media/image118.jpeg"/><Relationship Id="rId3" Type="http://schemas.openxmlformats.org/officeDocument/2006/relationships/image" Target="../media/image113.emf"/><Relationship Id="rId7" Type="http://schemas.openxmlformats.org/officeDocument/2006/relationships/hyperlink" Target="https://ornl.github.io/events/jufos2022/" TargetMode="External"/><Relationship Id="rId12" Type="http://schemas.openxmlformats.org/officeDocument/2006/relationships/image" Target="../media/image1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sc22.supercomputing.org/presentation/?id=bof136&amp;sess=sess309" TargetMode="External"/><Relationship Id="rId11" Type="http://schemas.openxmlformats.org/officeDocument/2006/relationships/image" Target="../media/image116.jpeg"/><Relationship Id="rId5" Type="http://schemas.openxmlformats.org/officeDocument/2006/relationships/hyperlink" Target="https://www.exascaleproject.org/event/ecp-community-bof-days-2022/#:~:text=The%20Exascale%20Computing%20Project%2C%20or,the%20project's%20latest%20development%20efforts." TargetMode="External"/><Relationship Id="rId10" Type="http://schemas.openxmlformats.org/officeDocument/2006/relationships/image" Target="../media/image115.png"/><Relationship Id="rId4" Type="http://schemas.openxmlformats.org/officeDocument/2006/relationships/hyperlink" Target="https://live.juliacon.org/talk/LUWYRJ" TargetMode="External"/><Relationship Id="rId9" Type="http://schemas.openxmlformats.org/officeDocument/2006/relationships/image" Target="../media/image114.png"/><Relationship Id="rId14" Type="http://schemas.openxmlformats.org/officeDocument/2006/relationships/image" Target="../media/image119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uliaORNL/JACC.jl" TargetMode="External"/><Relationship Id="rId13" Type="http://schemas.openxmlformats.org/officeDocument/2006/relationships/hyperlink" Target="https://calendar.google.com/calendar/event?eid=anJmM3F1dWU2NXRmNGNxcm5jdXVhZzFlM3ZfMjAyMjA5MjdUMTgwMDAwWiBqdWxpYWxhbmcub3JnX2tvbWF1YXFldDE0ZW9nOW9pdjNwNm83cG1nQGc&amp;ctz=America/New_York" TargetMode="External"/><Relationship Id="rId18" Type="http://schemas.openxmlformats.org/officeDocument/2006/relationships/image" Target="../media/image121.png"/><Relationship Id="rId26" Type="http://schemas.openxmlformats.org/officeDocument/2006/relationships/hyperlink" Target="https://juliaastro.github.io/dev" TargetMode="External"/><Relationship Id="rId3" Type="http://schemas.openxmlformats.org/officeDocument/2006/relationships/hyperlink" Target="https://github.com/JuliaGPU/AMDGPU.jl" TargetMode="External"/><Relationship Id="rId21" Type="http://schemas.openxmlformats.org/officeDocument/2006/relationships/hyperlink" Target="https://docs.dftk.org/stable/" TargetMode="External"/><Relationship Id="rId7" Type="http://schemas.openxmlformats.org/officeDocument/2006/relationships/hyperlink" Target="https://github.com/JuliaGPU/KernelAbstractions.jl" TargetMode="External"/><Relationship Id="rId12" Type="http://schemas.openxmlformats.org/officeDocument/2006/relationships/hyperlink" Target="https://github.com/JuliaIO/HDF5.jl" TargetMode="External"/><Relationship Id="rId17" Type="http://schemas.openxmlformats.org/officeDocument/2006/relationships/image" Target="../media/image120.png"/><Relationship Id="rId25" Type="http://schemas.openxmlformats.org/officeDocument/2006/relationships/hyperlink" Target="https://sinews.siam.org/Details-Page/rapid-prototyping-with-julia-from-mathematics-to-fast-code" TargetMode="External"/><Relationship Id="rId2" Type="http://schemas.openxmlformats.org/officeDocument/2006/relationships/notesSlide" Target="../notesSlides/notesSlide23.xml"/><Relationship Id="rId16" Type="http://schemas.openxmlformats.org/officeDocument/2006/relationships/hyperlink" Target="https://github.com/omlins/julia-gpu-course" TargetMode="External"/><Relationship Id="rId20" Type="http://schemas.openxmlformats.org/officeDocument/2006/relationships/image" Target="../media/image122.png"/><Relationship Id="rId29" Type="http://schemas.openxmlformats.org/officeDocument/2006/relationships/hyperlink" Target="https://github.com/CliMA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github.com/JuliaGPU/Metal.jl" TargetMode="External"/><Relationship Id="rId11" Type="http://schemas.openxmlformats.org/officeDocument/2006/relationships/hyperlink" Target="https://github.com/eschnett/ADIOS2.jl" TargetMode="External"/><Relationship Id="rId24" Type="http://schemas.openxmlformats.org/officeDocument/2006/relationships/image" Target="../media/image124.png"/><Relationship Id="rId32" Type="http://schemas.openxmlformats.org/officeDocument/2006/relationships/hyperlink" Target="https://sciml.ai/" TargetMode="External"/><Relationship Id="rId5" Type="http://schemas.openxmlformats.org/officeDocument/2006/relationships/hyperlink" Target="https://github.com/JuliaGPU/oneAPI.jl" TargetMode="External"/><Relationship Id="rId15" Type="http://schemas.openxmlformats.org/officeDocument/2006/relationships/hyperlink" Target="https://dl.acm.org/doi/abs/10.5555/3571885.3571903" TargetMode="External"/><Relationship Id="rId23" Type="http://schemas.openxmlformats.org/officeDocument/2006/relationships/hyperlink" Target="https://forem.julialang.org/nassarhuda/pagerank-on-the-julia-package-dependency-graph-2gbo" TargetMode="External"/><Relationship Id="rId28" Type="http://schemas.openxmlformats.org/officeDocument/2006/relationships/hyperlink" Target="https://github.com/JuliaParallel" TargetMode="External"/><Relationship Id="rId10" Type="http://schemas.openxmlformats.org/officeDocument/2006/relationships/hyperlink" Target="https://docs.julialang.org/en/v1/manual/multi-threading/" TargetMode="External"/><Relationship Id="rId19" Type="http://schemas.openxmlformats.org/officeDocument/2006/relationships/hyperlink" Target="https://enccs.github.io/Julia-for-HPC" TargetMode="External"/><Relationship Id="rId31" Type="http://schemas.openxmlformats.org/officeDocument/2006/relationships/hyperlink" Target="https://github.com/SunnySuite/Sunny.jl" TargetMode="External"/><Relationship Id="rId4" Type="http://schemas.openxmlformats.org/officeDocument/2006/relationships/hyperlink" Target="https://github.com/JuliaGPU/CUDA.jl" TargetMode="External"/><Relationship Id="rId9" Type="http://schemas.openxmlformats.org/officeDocument/2006/relationships/hyperlink" Target="https://github.com/JuliaParallel/MPI.jl" TargetMode="External"/><Relationship Id="rId14" Type="http://schemas.openxmlformats.org/officeDocument/2006/relationships/hyperlink" Target="https://docs.google.com/presentation/d/1TGEC5v3lv-gZZvSX_21qlpLifbeJhbAKUfLKbbHx6dM/edit?usp=sharing" TargetMode="External"/><Relationship Id="rId22" Type="http://schemas.openxmlformats.org/officeDocument/2006/relationships/image" Target="../media/image123.png"/><Relationship Id="rId27" Type="http://schemas.openxmlformats.org/officeDocument/2006/relationships/image" Target="../media/image125.png"/><Relationship Id="rId30" Type="http://schemas.openxmlformats.org/officeDocument/2006/relationships/image" Target="../media/image1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julialang.org/en/v1/" TargetMode="External"/><Relationship Id="rId3" Type="http://schemas.openxmlformats.org/officeDocument/2006/relationships/hyperlink" Target="https://techytok.com/from-zero-to-julia/" TargetMode="External"/><Relationship Id="rId7" Type="http://schemas.openxmlformats.org/officeDocument/2006/relationships/hyperlink" Target="https://julialang.slack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iscourse.julialang.org/" TargetMode="External"/><Relationship Id="rId5" Type="http://schemas.openxmlformats.org/officeDocument/2006/relationships/hyperlink" Target="https://juliaornl.github.io/TutorialJuliaHPC/applications/GrayScott/01-Solver.html" TargetMode="External"/><Relationship Id="rId10" Type="http://schemas.openxmlformats.org/officeDocument/2006/relationships/hyperlink" Target="https://williamfgc.github.io/programming/scientific-computing/2020/07/22/first-project-julia-language.html" TargetMode="External"/><Relationship Id="rId4" Type="http://schemas.openxmlformats.org/officeDocument/2006/relationships/hyperlink" Target="https://github.com/ornl-training/julia-basics" TargetMode="External"/><Relationship Id="rId9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eg"/><Relationship Id="rId13" Type="http://schemas.openxmlformats.org/officeDocument/2006/relationships/image" Target="../media/image142.jpeg"/><Relationship Id="rId18" Type="http://schemas.openxmlformats.org/officeDocument/2006/relationships/image" Target="../media/image147.png"/><Relationship Id="rId26" Type="http://schemas.openxmlformats.org/officeDocument/2006/relationships/image" Target="../media/image155.jpeg"/><Relationship Id="rId3" Type="http://schemas.openxmlformats.org/officeDocument/2006/relationships/image" Target="../media/image132.jpeg"/><Relationship Id="rId21" Type="http://schemas.openxmlformats.org/officeDocument/2006/relationships/image" Target="../media/image150.jpeg"/><Relationship Id="rId7" Type="http://schemas.openxmlformats.org/officeDocument/2006/relationships/image" Target="../media/image136.jpeg"/><Relationship Id="rId12" Type="http://schemas.openxmlformats.org/officeDocument/2006/relationships/image" Target="../media/image141.jpeg"/><Relationship Id="rId17" Type="http://schemas.openxmlformats.org/officeDocument/2006/relationships/image" Target="../media/image146.jpeg"/><Relationship Id="rId25" Type="http://schemas.openxmlformats.org/officeDocument/2006/relationships/image" Target="../media/image154.jpeg"/><Relationship Id="rId2" Type="http://schemas.openxmlformats.org/officeDocument/2006/relationships/image" Target="../media/image131.jpeg"/><Relationship Id="rId16" Type="http://schemas.openxmlformats.org/officeDocument/2006/relationships/image" Target="../media/image145.jpeg"/><Relationship Id="rId20" Type="http://schemas.openxmlformats.org/officeDocument/2006/relationships/image" Target="../media/image149.jpeg"/><Relationship Id="rId29" Type="http://schemas.openxmlformats.org/officeDocument/2006/relationships/image" Target="../media/image158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5.jpeg"/><Relationship Id="rId11" Type="http://schemas.openxmlformats.org/officeDocument/2006/relationships/image" Target="../media/image140.jpeg"/><Relationship Id="rId24" Type="http://schemas.openxmlformats.org/officeDocument/2006/relationships/image" Target="../media/image153.png"/><Relationship Id="rId5" Type="http://schemas.openxmlformats.org/officeDocument/2006/relationships/image" Target="../media/image134.jpeg"/><Relationship Id="rId15" Type="http://schemas.openxmlformats.org/officeDocument/2006/relationships/image" Target="../media/image144.jpeg"/><Relationship Id="rId23" Type="http://schemas.openxmlformats.org/officeDocument/2006/relationships/image" Target="../media/image152.jpeg"/><Relationship Id="rId28" Type="http://schemas.openxmlformats.org/officeDocument/2006/relationships/image" Target="../media/image157.jpeg"/><Relationship Id="rId10" Type="http://schemas.openxmlformats.org/officeDocument/2006/relationships/image" Target="../media/image139.jpeg"/><Relationship Id="rId19" Type="http://schemas.openxmlformats.org/officeDocument/2006/relationships/image" Target="../media/image148.jpeg"/><Relationship Id="rId4" Type="http://schemas.openxmlformats.org/officeDocument/2006/relationships/image" Target="../media/image133.jpeg"/><Relationship Id="rId9" Type="http://schemas.openxmlformats.org/officeDocument/2006/relationships/image" Target="../media/image138.jpeg"/><Relationship Id="rId14" Type="http://schemas.openxmlformats.org/officeDocument/2006/relationships/image" Target="../media/image143.jpeg"/><Relationship Id="rId22" Type="http://schemas.openxmlformats.org/officeDocument/2006/relationships/image" Target="../media/image151.jpeg"/><Relationship Id="rId27" Type="http://schemas.openxmlformats.org/officeDocument/2006/relationships/image" Target="../media/image156.jpeg"/><Relationship Id="rId30" Type="http://schemas.openxmlformats.org/officeDocument/2006/relationships/image" Target="../media/image15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smd.ornl.gov/Blueston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hyperlink" Target="https://scientificcoder.com/my-target-audience" TargetMode="External"/><Relationship Id="rId4" Type="http://schemas.openxmlformats.org/officeDocument/2006/relationships/image" Target="../media/image1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rnl.github.io/events/jufos2024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21" Type="http://schemas.openxmlformats.org/officeDocument/2006/relationships/image" Target="../media/image35.png"/><Relationship Id="rId34" Type="http://schemas.openxmlformats.org/officeDocument/2006/relationships/image" Target="../media/image4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2" Type="http://schemas.openxmlformats.org/officeDocument/2006/relationships/image" Target="../media/image16.jpe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50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8" Type="http://schemas.openxmlformats.org/officeDocument/2006/relationships/image" Target="../media/image22.png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hyperlink" Target="https://www.nextplatform.com/2020/04/28/programming-in-the-parallel-universe/" TargetMode="External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0A1F5-E42D-4091-8A58-E640852C7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143" y="1224277"/>
            <a:ext cx="10810132" cy="978729"/>
          </a:xfrm>
        </p:spPr>
        <p:txBody>
          <a:bodyPr/>
          <a:lstStyle/>
          <a:p>
            <a:r>
              <a:rPr lang="en-US" dirty="0"/>
              <a:t>The Second Julia for ORNL Science Workshop: Welcome, Julia’s Value Proposition, Updates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5F6AC-8812-4F77-B474-640D5ECA2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481" y="2414949"/>
            <a:ext cx="9131234" cy="2028101"/>
          </a:xfrm>
        </p:spPr>
        <p:txBody>
          <a:bodyPr/>
          <a:lstStyle/>
          <a:p>
            <a:r>
              <a:rPr lang="en-US" sz="3600" dirty="0"/>
              <a:t>William F Godoy</a:t>
            </a:r>
          </a:p>
          <a:p>
            <a:endParaRPr lang="en-US" dirty="0"/>
          </a:p>
          <a:p>
            <a:r>
              <a:rPr lang="en-US" dirty="0"/>
              <a:t>Computer Science and Mathematics Division</a:t>
            </a:r>
          </a:p>
          <a:p>
            <a:r>
              <a:rPr lang="en-US" dirty="0"/>
              <a:t>Advanced Computing Systems Research Section</a:t>
            </a:r>
          </a:p>
          <a:p>
            <a:r>
              <a:rPr lang="en-US" dirty="0"/>
              <a:t>Intelligent Systems and Facilities Group </a:t>
            </a:r>
          </a:p>
          <a:p>
            <a:r>
              <a:rPr lang="en-US" dirty="0"/>
              <a:t>June 20</a:t>
            </a:r>
            <a:r>
              <a:rPr lang="en-US" baseline="30000" dirty="0"/>
              <a:t>th</a:t>
            </a:r>
            <a:r>
              <a:rPr lang="en-US" dirty="0"/>
              <a:t> 2024, JICS Auditorium Building 5100</a:t>
            </a:r>
          </a:p>
        </p:txBody>
      </p:sp>
      <p:pic>
        <p:nvPicPr>
          <p:cNvPr id="1028" name="Picture 4" descr="@JuliaORNL">
            <a:extLst>
              <a:ext uri="{FF2B5EF4-FFF2-40B4-BE49-F238E27FC236}">
                <a16:creationId xmlns:a16="http://schemas.microsoft.com/office/drawing/2014/main" id="{A64A563B-38D4-6386-8C3F-D9C8EADF2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150" y="5720828"/>
            <a:ext cx="1275059" cy="127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0D9C-FB71-CA6F-D5D2-35D2AC34A1C7}"/>
              </a:ext>
            </a:extLst>
          </p:cNvPr>
          <p:cNvSpPr txBox="1"/>
          <p:nvPr/>
        </p:nvSpPr>
        <p:spPr>
          <a:xfrm>
            <a:off x="439143" y="5822011"/>
            <a:ext cx="611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https://ornl.github.io/events/jufos2024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531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D01-B769-4FC7-B618-A72A6FEA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7601"/>
            <a:ext cx="11430000" cy="480131"/>
          </a:xfrm>
        </p:spPr>
        <p:txBody>
          <a:bodyPr/>
          <a:lstStyle/>
          <a:p>
            <a:r>
              <a:rPr lang="en-US" dirty="0"/>
              <a:t>LLVM: a game changer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CADC6E-3F9E-0C47-B2F4-0BF81318601F}"/>
              </a:ext>
            </a:extLst>
          </p:cNvPr>
          <p:cNvSpPr txBox="1"/>
          <p:nvPr/>
        </p:nvSpPr>
        <p:spPr>
          <a:xfrm>
            <a:off x="4736892" y="163000"/>
            <a:ext cx="611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https://llvm.org/</a:t>
            </a:r>
            <a:r>
              <a:rPr lang="en-US" dirty="0"/>
              <a:t>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9C1DB4-0089-9645-933C-F5347F8C31A9}"/>
              </a:ext>
            </a:extLst>
          </p:cNvPr>
          <p:cNvSpPr txBox="1"/>
          <p:nvPr/>
        </p:nvSpPr>
        <p:spPr>
          <a:xfrm>
            <a:off x="7709083" y="215976"/>
            <a:ext cx="44829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C.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Lattner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and V.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Adve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"LLVM: a compilation framework for lifelong program analysis &amp; transformation," </a:t>
            </a:r>
            <a:r>
              <a:rPr lang="en-US" sz="16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International Symposium on Code Generation and Optimization, 2004. CGO 2004.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2004, pp. 75-86,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hlinkClick r:id="rId4"/>
              </a:rPr>
              <a:t>https://doi.org/10.1109/CGO.2004.1281665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.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CE210C-6B5F-AE44-B00B-72BCADF82693}"/>
              </a:ext>
            </a:extLst>
          </p:cNvPr>
          <p:cNvSpPr txBox="1"/>
          <p:nvPr/>
        </p:nvSpPr>
        <p:spPr>
          <a:xfrm>
            <a:off x="381000" y="541565"/>
            <a:ext cx="4366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http://www.aosabook.org/en/llvm.html</a:t>
            </a:r>
            <a:r>
              <a:rPr lang="en-US" dirty="0"/>
              <a:t> 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9D24911-1424-CD44-B419-46ABC7A76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09" y="1235033"/>
            <a:ext cx="5646604" cy="362460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5FC7FA-413A-4D48-86BC-FC6465256157}"/>
              </a:ext>
            </a:extLst>
          </p:cNvPr>
          <p:cNvSpPr txBox="1"/>
          <p:nvPr/>
        </p:nvSpPr>
        <p:spPr>
          <a:xfrm>
            <a:off x="726109" y="5550738"/>
            <a:ext cx="9484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LLVM Typed Static Single Assignment (SSA) Intermediate Representation (IR) aka LLVM-IR: </a:t>
            </a:r>
            <a:r>
              <a:rPr lang="en-US" dirty="0">
                <a:hlinkClick r:id="rId7"/>
              </a:rPr>
              <a:t>https://patshaughnessy.net/2022/2/19/llvm-ir-the-esperanto-of-computer-languages</a:t>
            </a:r>
            <a:r>
              <a:rPr lang="en-US" dirty="0"/>
              <a:t> 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839EF8-4C03-BA4F-AF2E-59F721E6DA73}"/>
              </a:ext>
            </a:extLst>
          </p:cNvPr>
          <p:cNvSpPr/>
          <p:nvPr/>
        </p:nvSpPr>
        <p:spPr>
          <a:xfrm>
            <a:off x="2844523" y="2677713"/>
            <a:ext cx="1469036" cy="866201"/>
          </a:xfrm>
          <a:prstGeom prst="ellipse">
            <a:avLst/>
          </a:prstGeom>
          <a:noFill/>
          <a:ln w="19050">
            <a:solidFill>
              <a:srgbClr val="C0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5ACF0E-856A-0C43-84BB-FB2CAA38D909}"/>
              </a:ext>
            </a:extLst>
          </p:cNvPr>
          <p:cNvCxnSpPr>
            <a:stCxn id="11" idx="3"/>
          </p:cNvCxnSpPr>
          <p:nvPr/>
        </p:nvCxnSpPr>
        <p:spPr>
          <a:xfrm flipH="1">
            <a:off x="1659467" y="3417062"/>
            <a:ext cx="1400191" cy="1982001"/>
          </a:xfrm>
          <a:prstGeom prst="line">
            <a:avLst/>
          </a:prstGeom>
          <a:ln w="28575">
            <a:solidFill>
              <a:srgbClr val="C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166DF0AE-51F0-394E-B153-5D0CF2254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9083" y="1838612"/>
            <a:ext cx="4076908" cy="17303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9DD34B3-D38A-9545-8079-F6CC33E81F90}"/>
              </a:ext>
            </a:extLst>
          </p:cNvPr>
          <p:cNvSpPr txBox="1"/>
          <p:nvPr/>
        </p:nvSpPr>
        <p:spPr>
          <a:xfrm>
            <a:off x="4002374" y="6470612"/>
            <a:ext cx="8426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%57 = call %"Array(Int32)"* @"*Array(Int32)@Array(T)::</a:t>
            </a:r>
            <a:r>
              <a:rPr lang="en-US" sz="1200" dirty="0" err="1"/>
              <a:t>unsafe_build:Array</a:t>
            </a:r>
            <a:r>
              <a:rPr lang="en-US" sz="1200" dirty="0"/>
              <a:t>(Int32)"(i32 610, i32 2), !</a:t>
            </a:r>
            <a:r>
              <a:rPr lang="en-US" sz="1200" dirty="0" err="1"/>
              <a:t>dbg</a:t>
            </a:r>
            <a:r>
              <a:rPr lang="en-US" sz="1200" dirty="0"/>
              <a:t> !89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2050" name="Picture 2" descr="LLVM - An Overview">
            <a:extLst>
              <a:ext uri="{FF2B5EF4-FFF2-40B4-BE49-F238E27FC236}">
                <a16:creationId xmlns:a16="http://schemas.microsoft.com/office/drawing/2014/main" id="{7687B657-BEAA-824F-9591-B70207D82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81" y="3429000"/>
            <a:ext cx="5472810" cy="221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124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D01-B769-4FC7-B618-A72A6FEA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62" y="65447"/>
            <a:ext cx="11832238" cy="480131"/>
          </a:xfrm>
        </p:spPr>
        <p:txBody>
          <a:bodyPr/>
          <a:lstStyle/>
          <a:p>
            <a:r>
              <a:rPr lang="en-US" dirty="0"/>
              <a:t>LLVM: Vendor and programming model adoption</a:t>
            </a:r>
          </a:p>
        </p:txBody>
      </p:sp>
      <p:pic>
        <p:nvPicPr>
          <p:cNvPr id="1032" name="Picture 8" descr="upload.wikimedia.org/wikipedia/commons/thumb/1/...">
            <a:extLst>
              <a:ext uri="{FF2B5EF4-FFF2-40B4-BE49-F238E27FC236}">
                <a16:creationId xmlns:a16="http://schemas.microsoft.com/office/drawing/2014/main" id="{E513EF3B-921A-A848-9ADB-284D7919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106" y="850313"/>
            <a:ext cx="1408125" cy="61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penMP - Wikipedia">
            <a:extLst>
              <a:ext uri="{FF2B5EF4-FFF2-40B4-BE49-F238E27FC236}">
                <a16:creationId xmlns:a16="http://schemas.microsoft.com/office/drawing/2014/main" id="{14DC5212-4C5A-CF40-83BC-F726AA811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757" y="2707196"/>
            <a:ext cx="1583814" cy="51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UDA - Wikipedia">
            <a:extLst>
              <a:ext uri="{FF2B5EF4-FFF2-40B4-BE49-F238E27FC236}">
                <a16:creationId xmlns:a16="http://schemas.microsoft.com/office/drawing/2014/main" id="{B57F1D6E-737A-3D4D-877B-E800CF4AF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506" y="3351711"/>
            <a:ext cx="1224117" cy="74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neAPI Toolkits 2021.3 update available">
            <a:extLst>
              <a:ext uri="{FF2B5EF4-FFF2-40B4-BE49-F238E27FC236}">
                <a16:creationId xmlns:a16="http://schemas.microsoft.com/office/drawing/2014/main" id="{F996BA37-E5BF-2849-88E5-CA70A9411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563" y="867091"/>
            <a:ext cx="1070128" cy="60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OpenACC Overview Course | NVIDIA Developer">
            <a:extLst>
              <a:ext uri="{FF2B5EF4-FFF2-40B4-BE49-F238E27FC236}">
                <a16:creationId xmlns:a16="http://schemas.microsoft.com/office/drawing/2014/main" id="{5B3DAA83-9EF2-5749-8FDD-B928B7BD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757" y="1666280"/>
            <a:ext cx="1513779" cy="40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OCm™ – Open Software Ecosystem for Accelerated Compute">
            <a:extLst>
              <a:ext uri="{FF2B5EF4-FFF2-40B4-BE49-F238E27FC236}">
                <a16:creationId xmlns:a16="http://schemas.microsoft.com/office/drawing/2014/main" id="{4BB4B87D-F4E6-864D-9C0F-5B8A37CEF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627" y="5959219"/>
            <a:ext cx="875996" cy="45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055312-3AA3-2F4F-BF80-98EE412B1E2F}"/>
              </a:ext>
            </a:extLst>
          </p:cNvPr>
          <p:cNvSpPr txBox="1"/>
          <p:nvPr/>
        </p:nvSpPr>
        <p:spPr>
          <a:xfrm>
            <a:off x="457616" y="837433"/>
            <a:ext cx="663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Intel</a:t>
            </a:r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48EB47-48E1-B84C-931E-344975F20E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6335" y="634698"/>
            <a:ext cx="5029416" cy="1097862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BB11AF6-9F7F-574E-8A94-6A4EB10963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6335" y="1931023"/>
            <a:ext cx="4743773" cy="8107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08048C-1FD8-BD4E-B614-762E02C7D139}"/>
              </a:ext>
            </a:extLst>
          </p:cNvPr>
          <p:cNvSpPr txBox="1"/>
          <p:nvPr/>
        </p:nvSpPr>
        <p:spPr>
          <a:xfrm>
            <a:off x="457615" y="2032321"/>
            <a:ext cx="988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2"/>
              </a:rPr>
              <a:t>ARM</a:t>
            </a:r>
            <a:endParaRPr lang="en-US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BD22B2-226D-4342-9E3F-3FD5E8BA9B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1846" y="4065222"/>
            <a:ext cx="5213753" cy="639812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8E6FE51-4B09-0845-8ABE-4BA951E869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1846" y="3224618"/>
            <a:ext cx="3588153" cy="8683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3053EA-829C-ED4E-8269-B308085D21F3}"/>
              </a:ext>
            </a:extLst>
          </p:cNvPr>
          <p:cNvSpPr txBox="1"/>
          <p:nvPr/>
        </p:nvSpPr>
        <p:spPr>
          <a:xfrm>
            <a:off x="363508" y="3658788"/>
            <a:ext cx="988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5"/>
              </a:rPr>
              <a:t>NVIDIA</a:t>
            </a:r>
            <a:endParaRPr lang="en-US" dirty="0"/>
          </a:p>
        </p:txBody>
      </p:sp>
      <p:pic>
        <p:nvPicPr>
          <p:cNvPr id="1026" name="Picture 2" descr="Corporate Logo Guidelines – Arm®">
            <a:extLst>
              <a:ext uri="{FF2B5EF4-FFF2-40B4-BE49-F238E27FC236}">
                <a16:creationId xmlns:a16="http://schemas.microsoft.com/office/drawing/2014/main" id="{3933C836-8909-784C-9C9B-39320721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052" y="1941949"/>
            <a:ext cx="1224117" cy="70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2AF9A0-830A-1F49-980D-DE4FBB7E4C6A}"/>
              </a:ext>
            </a:extLst>
          </p:cNvPr>
          <p:cNvSpPr txBox="1"/>
          <p:nvPr/>
        </p:nvSpPr>
        <p:spPr>
          <a:xfrm>
            <a:off x="457616" y="4981163"/>
            <a:ext cx="988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7"/>
              </a:rPr>
              <a:t>Apple</a:t>
            </a:r>
            <a:endParaRPr lang="en-US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752887C-3F0B-D14C-940A-4FA95B72D3D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46336" y="4941787"/>
            <a:ext cx="5259264" cy="603851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FFE85665-0E78-5A40-B022-1842851AD38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91846" y="5737911"/>
            <a:ext cx="5213753" cy="7882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BAE7E2A-7AC3-4940-8BD9-F9F9B20117A1}"/>
              </a:ext>
            </a:extLst>
          </p:cNvPr>
          <p:cNvSpPr txBox="1"/>
          <p:nvPr/>
        </p:nvSpPr>
        <p:spPr>
          <a:xfrm>
            <a:off x="457615" y="5934206"/>
            <a:ext cx="988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0"/>
              </a:rPr>
              <a:t>AMD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6E27CF-8327-0E49-9681-41F37FF63292}"/>
              </a:ext>
            </a:extLst>
          </p:cNvPr>
          <p:cNvSpPr txBox="1"/>
          <p:nvPr/>
        </p:nvSpPr>
        <p:spPr>
          <a:xfrm>
            <a:off x="8598340" y="2137581"/>
            <a:ext cx="5734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1"/>
              </a:rPr>
              <a:t>https://csmd.ornl.gov/project/clacc</a:t>
            </a:r>
            <a:r>
              <a:rPr lang="en-US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DFD942-DBCD-064A-BFF9-8FA862B79CCE}"/>
              </a:ext>
            </a:extLst>
          </p:cNvPr>
          <p:cNvSpPr txBox="1"/>
          <p:nvPr/>
        </p:nvSpPr>
        <p:spPr>
          <a:xfrm>
            <a:off x="9577202" y="3136076"/>
            <a:ext cx="7165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2"/>
              </a:rPr>
              <a:t>https://openmp.llvm.org</a:t>
            </a:r>
            <a:endParaRPr lang="en-US" dirty="0"/>
          </a:p>
        </p:txBody>
      </p:sp>
      <p:pic>
        <p:nvPicPr>
          <p:cNvPr id="7" name="Picture 2" descr="LLVM Enjoyed Record Growth In 2021, Many Exciting Compiler Advancements -  Phoronix">
            <a:extLst>
              <a:ext uri="{FF2B5EF4-FFF2-40B4-BE49-F238E27FC236}">
                <a16:creationId xmlns:a16="http://schemas.microsoft.com/office/drawing/2014/main" id="{593AEE60-A0F5-E845-891A-909A70201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637" y="4378447"/>
            <a:ext cx="4326390" cy="203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50BBD0-17BC-4048-A913-5539FFEC27BC}"/>
              </a:ext>
            </a:extLst>
          </p:cNvPr>
          <p:cNvSpPr txBox="1"/>
          <p:nvPr/>
        </p:nvSpPr>
        <p:spPr>
          <a:xfrm>
            <a:off x="9339722" y="3829107"/>
            <a:ext cx="188705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  <a:hlinkClick r:id="rId24"/>
              </a:rPr>
              <a:t>LLVM Commits </a:t>
            </a:r>
            <a:endParaRPr lang="en-US" dirty="0">
              <a:latin typeface="+mn-lt"/>
            </a:endParaRPr>
          </a:p>
        </p:txBody>
      </p:sp>
      <p:pic>
        <p:nvPicPr>
          <p:cNvPr id="1028" name="Picture 4" descr="LLVM - Wikipedia">
            <a:extLst>
              <a:ext uri="{FF2B5EF4-FFF2-40B4-BE49-F238E27FC236}">
                <a16:creationId xmlns:a16="http://schemas.microsoft.com/office/drawing/2014/main" id="{458AC8F1-1F9B-D24B-B964-94456E289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821" y="65447"/>
            <a:ext cx="992859" cy="62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25AD7B9-0AD0-004D-AD46-9DBD3CFFFB59}"/>
              </a:ext>
            </a:extLst>
          </p:cNvPr>
          <p:cNvSpPr txBox="1"/>
          <p:nvPr/>
        </p:nvSpPr>
        <p:spPr>
          <a:xfrm>
            <a:off x="8739265" y="1056109"/>
            <a:ext cx="3001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6"/>
              </a:rPr>
              <a:t>https://www.ornl.gov/project/proteas-tune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8403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D01-B769-4FC7-B618-A72A6FEA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35813"/>
            <a:ext cx="11430000" cy="867930"/>
          </a:xfrm>
        </p:spPr>
        <p:txBody>
          <a:bodyPr/>
          <a:lstStyle/>
          <a:p>
            <a:r>
              <a:rPr lang="en-US" dirty="0"/>
              <a:t>Rethink how we do Computing</a:t>
            </a:r>
            <a:br>
              <a:rPr lang="en-US" dirty="0">
                <a:cs typeface="Arial"/>
              </a:rPr>
            </a:br>
            <a:endParaRPr lang="en-US" dirty="0"/>
          </a:p>
        </p:txBody>
      </p:sp>
      <p:pic>
        <p:nvPicPr>
          <p:cNvPr id="1026" name="Picture 2" descr="Crusher node architecture diagram">
            <a:extLst>
              <a:ext uri="{FF2B5EF4-FFF2-40B4-BE49-F238E27FC236}">
                <a16:creationId xmlns:a16="http://schemas.microsoft.com/office/drawing/2014/main" id="{4A3852D4-D0E0-194F-BB4B-BB1FD6E97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61" y="3085789"/>
            <a:ext cx="3112781" cy="200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CACD705-B617-5242-9063-17AEBE0AED3B}"/>
              </a:ext>
            </a:extLst>
          </p:cNvPr>
          <p:cNvSpPr txBox="1"/>
          <p:nvPr/>
        </p:nvSpPr>
        <p:spPr>
          <a:xfrm>
            <a:off x="248619" y="1622748"/>
            <a:ext cx="6404101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5755" indent="-325755">
              <a:buFont typeface="Arial" panose="020B0604020202020204" pitchFamily="34" charset="0"/>
              <a:buChar char="•"/>
            </a:pPr>
            <a:endParaRPr lang="en-US" sz="1600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Programming productivity is always a challenge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Barrier to entry from idea to portable performance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AI/ML+HPC is a multidisciplinary co-design challenge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How to leverage ECP legacy?</a:t>
            </a:r>
          </a:p>
          <a:p>
            <a:pPr marL="325755" indent="-325755"/>
            <a:endParaRPr lang="en-US" sz="1800" dirty="0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C08AC-FC8C-C342-AD11-86FB83BBD59E}"/>
              </a:ext>
            </a:extLst>
          </p:cNvPr>
          <p:cNvSpPr txBox="1"/>
          <p:nvPr/>
        </p:nvSpPr>
        <p:spPr>
          <a:xfrm>
            <a:off x="8064708" y="699418"/>
            <a:ext cx="37462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002060"/>
                </a:solidFill>
                <a:cs typeface="Arial"/>
              </a:rPr>
              <a:t>“Can a machine translate a sufficiently rich mathematical language into a sufficiently economical program at a sufficiently low cost to make the whole affair feasible?”--------------------------- Backus on Fortran (1980)</a:t>
            </a:r>
          </a:p>
        </p:txBody>
      </p:sp>
      <p:pic>
        <p:nvPicPr>
          <p:cNvPr id="2054" name="Picture 6" descr="The anticipated schedule for ORNL's Frontier supercomputer">
            <a:extLst>
              <a:ext uri="{FF2B5EF4-FFF2-40B4-BE49-F238E27FC236}">
                <a16:creationId xmlns:a16="http://schemas.microsoft.com/office/drawing/2014/main" id="{837CF8A5-24C9-4645-B6F8-F1334F0C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35055"/>
            <a:ext cx="3443358" cy="213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135F52-6826-3341-AC91-3C822F16040A}"/>
              </a:ext>
            </a:extLst>
          </p:cNvPr>
          <p:cNvSpPr txBox="1"/>
          <p:nvPr/>
        </p:nvSpPr>
        <p:spPr>
          <a:xfrm>
            <a:off x="240807" y="699418"/>
            <a:ext cx="73741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Scientific programming is HARD (specially on our </a:t>
            </a:r>
            <a:r>
              <a:rPr lang="en-US" sz="1800" dirty="0">
                <a:cs typeface="Arial"/>
              </a:rPr>
              <a:t>Leadership Computing Facilities, LCFs)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Software is our “specialized science equipment” for science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There is still a lot of plumbing to be done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CB54833C-2149-EF42-A570-33CE83D6FB29}"/>
              </a:ext>
            </a:extLst>
          </p:cNvPr>
          <p:cNvSpPr/>
          <p:nvPr/>
        </p:nvSpPr>
        <p:spPr>
          <a:xfrm>
            <a:off x="3693367" y="3531433"/>
            <a:ext cx="548291" cy="351613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95FD2FAF-F833-AE4C-A138-E878CC3CD181}"/>
              </a:ext>
            </a:extLst>
          </p:cNvPr>
          <p:cNvSpPr/>
          <p:nvPr/>
        </p:nvSpPr>
        <p:spPr>
          <a:xfrm rot="10800000">
            <a:off x="3692100" y="4163816"/>
            <a:ext cx="602719" cy="413817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460D540-BAA4-7D4F-364F-A7C52814D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488" y="2950223"/>
            <a:ext cx="2419350" cy="2419350"/>
          </a:xfrm>
          <a:prstGeom prst="rect">
            <a:avLst/>
          </a:prstGeom>
        </p:spPr>
      </p:pic>
      <p:sp>
        <p:nvSpPr>
          <p:cNvPr id="5" name="Left Arrow 2">
            <a:extLst>
              <a:ext uri="{FF2B5EF4-FFF2-40B4-BE49-F238E27FC236}">
                <a16:creationId xmlns:a16="http://schemas.microsoft.com/office/drawing/2014/main" id="{5D20A602-E8C8-48DC-D49E-FF0C9AAE65AB}"/>
              </a:ext>
            </a:extLst>
          </p:cNvPr>
          <p:cNvSpPr/>
          <p:nvPr/>
        </p:nvSpPr>
        <p:spPr>
          <a:xfrm>
            <a:off x="6811346" y="3578086"/>
            <a:ext cx="548291" cy="351613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Left Arrow 9">
            <a:extLst>
              <a:ext uri="{FF2B5EF4-FFF2-40B4-BE49-F238E27FC236}">
                <a16:creationId xmlns:a16="http://schemas.microsoft.com/office/drawing/2014/main" id="{C3AA162B-DAC8-7DA9-B5F5-062BF824FB6D}"/>
              </a:ext>
            </a:extLst>
          </p:cNvPr>
          <p:cNvSpPr/>
          <p:nvPr/>
        </p:nvSpPr>
        <p:spPr>
          <a:xfrm rot="10800000">
            <a:off x="6810079" y="4210469"/>
            <a:ext cx="602719" cy="413817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07D380B8-5439-019D-DD76-A92963BA4070}"/>
              </a:ext>
            </a:extLst>
          </p:cNvPr>
          <p:cNvSpPr txBox="1"/>
          <p:nvPr/>
        </p:nvSpPr>
        <p:spPr>
          <a:xfrm>
            <a:off x="604834" y="5313343"/>
            <a:ext cx="1143943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i="1" dirty="0">
                <a:solidFill>
                  <a:srgbClr val="002060"/>
                </a:solidFill>
                <a:latin typeface="Roboto" panose="020F0502020204030204" pitchFamily="34" charset="0"/>
              </a:rPr>
              <a:t>Key question: “</a:t>
            </a:r>
            <a:r>
              <a:rPr lang="en-US" i="1" dirty="0">
                <a:solidFill>
                  <a:srgbClr val="002060"/>
                </a:solidFill>
              </a:rPr>
              <a:t>What novel approaches to software design and implementation can be developed to provide performance portability for applications across radically diverse computing architectures?” </a:t>
            </a:r>
            <a:r>
              <a:rPr lang="en-US" sz="1400" dirty="0"/>
              <a:t>from </a:t>
            </a:r>
            <a:r>
              <a:rPr lang="en-US" sz="1400" dirty="0">
                <a:solidFill>
                  <a:srgbClr val="000000"/>
                </a:solidFill>
                <a:latin typeface="Roboto" panose="020F0502020204030204" pitchFamily="34" charset="0"/>
              </a:rPr>
              <a:t>Reimagining Codesign for Advanced Scientific Computing: Unlocking 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Roboto" panose="020F0502020204030204" pitchFamily="34" charset="0"/>
              </a:rPr>
              <a:t>Transformational Opportunities for Future Computing Systems for Science. DOE Report </a:t>
            </a:r>
            <a:r>
              <a:rPr lang="en-US" sz="1400" dirty="0">
                <a:solidFill>
                  <a:srgbClr val="000000"/>
                </a:solidFill>
                <a:latin typeface="Roboto" panose="02000000000000000000" pitchFamily="2" charset="0"/>
                <a:hlinkClick r:id="rId6"/>
              </a:rPr>
              <a:t>https://doi.org/10.2172/1822198</a:t>
            </a:r>
            <a:r>
              <a:rPr lang="en-US" sz="14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endParaRPr lang="en-US" sz="1400" b="0" i="0" dirty="0">
              <a:solidFill>
                <a:srgbClr val="000000"/>
              </a:solidFill>
              <a:effectLst/>
              <a:latin typeface="Roboto" panose="020F0502020204030204" pitchFamily="34" charset="0"/>
            </a:endParaRPr>
          </a:p>
          <a:p>
            <a:pPr algn="l"/>
            <a:b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endParaRPr lang="en-US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110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D01-B769-4FC7-B618-A72A6FEA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34732"/>
            <a:ext cx="11590609" cy="480131"/>
          </a:xfrm>
        </p:spPr>
        <p:txBody>
          <a:bodyPr/>
          <a:lstStyle/>
          <a:p>
            <a:r>
              <a:rPr lang="en-US" dirty="0">
                <a:latin typeface="Century Gothic"/>
              </a:rPr>
              <a:t>Julia's value proposition for science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019667-C021-7849-A56F-1C7AFA00B9F0}"/>
              </a:ext>
            </a:extLst>
          </p:cNvPr>
          <p:cNvSpPr txBox="1"/>
          <p:nvPr/>
        </p:nvSpPr>
        <p:spPr>
          <a:xfrm>
            <a:off x="321648" y="458845"/>
            <a:ext cx="8421511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  <a:cs typeface="Times New Roman"/>
              </a:rPr>
              <a:t>Designed for “scientific computing” (Fortran-like) and “data science” (Python-like) with </a:t>
            </a:r>
            <a:r>
              <a:rPr lang="en-US" b="1" dirty="0">
                <a:latin typeface="Century Gothic"/>
                <a:cs typeface="Times New Roman"/>
              </a:rPr>
              <a:t>performant kernel code via LLVM compilation</a:t>
            </a:r>
            <a:endParaRPr lang="en-US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  <a:cs typeface="Times New Roman"/>
              </a:rPr>
              <a:t>Lightweight </a:t>
            </a:r>
            <a:r>
              <a:rPr lang="en-US" b="1" dirty="0">
                <a:latin typeface="Century Gothic"/>
                <a:cs typeface="Times New Roman"/>
              </a:rPr>
              <a:t>interoperability with existing Fortran and C libraries</a:t>
            </a:r>
            <a:endParaRPr lang="en-US" b="1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  <a:cs typeface="Times New Roman"/>
              </a:rPr>
              <a:t>Julia is a </a:t>
            </a:r>
            <a:r>
              <a:rPr lang="en-US" b="1" dirty="0">
                <a:latin typeface="Century Gothic"/>
                <a:cs typeface="Times New Roman"/>
              </a:rPr>
              <a:t>unifying workflow language </a:t>
            </a:r>
            <a:r>
              <a:rPr lang="en-US" dirty="0">
                <a:latin typeface="Century Gothic"/>
                <a:cs typeface="Times New Roman"/>
              </a:rPr>
              <a:t>with a </a:t>
            </a:r>
            <a:r>
              <a:rPr lang="en-US" b="1" dirty="0">
                <a:latin typeface="Century Gothic"/>
                <a:cs typeface="Times New Roman"/>
              </a:rPr>
              <a:t>coordinated ecosystem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A9CBB8-5341-A347-8044-168B8ED0D1B7}"/>
              </a:ext>
            </a:extLst>
          </p:cNvPr>
          <p:cNvGrpSpPr/>
          <p:nvPr/>
        </p:nvGrpSpPr>
        <p:grpSpPr>
          <a:xfrm>
            <a:off x="9488773" y="392681"/>
            <a:ext cx="2376655" cy="1870834"/>
            <a:chOff x="4578756" y="1427447"/>
            <a:chExt cx="3607555" cy="2700704"/>
          </a:xfrm>
        </p:grpSpPr>
        <p:pic>
          <p:nvPicPr>
            <p:cNvPr id="4" name="Picture 3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8A2D2992-EC62-B342-A504-61A4B77E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8756" y="1427447"/>
              <a:ext cx="3503360" cy="270070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0E9FAB-3ECD-E744-86A1-11234D215EBF}"/>
                </a:ext>
              </a:extLst>
            </p:cNvPr>
            <p:cNvSpPr txBox="1"/>
            <p:nvPr/>
          </p:nvSpPr>
          <p:spPr>
            <a:xfrm>
              <a:off x="6328052" y="3786519"/>
              <a:ext cx="689612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i="1" dirty="0">
                  <a:latin typeface="+mn-lt"/>
                </a:rPr>
                <a:t>Slow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CA6F3D-A3D2-C64A-BB46-247A3199BD80}"/>
                </a:ext>
              </a:extLst>
            </p:cNvPr>
            <p:cNvSpPr txBox="1"/>
            <p:nvPr/>
          </p:nvSpPr>
          <p:spPr>
            <a:xfrm>
              <a:off x="6328052" y="1474737"/>
              <a:ext cx="622286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i="1" dirty="0">
                  <a:latin typeface="+mn-lt"/>
                </a:rPr>
                <a:t>Fast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29045E-A61E-D94D-950A-81887604D648}"/>
                </a:ext>
              </a:extLst>
            </p:cNvPr>
            <p:cNvSpPr txBox="1"/>
            <p:nvPr/>
          </p:nvSpPr>
          <p:spPr>
            <a:xfrm>
              <a:off x="7459830" y="2867217"/>
              <a:ext cx="726481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i="1" dirty="0">
                  <a:latin typeface="+mn-lt"/>
                </a:rPr>
                <a:t>Hard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105D07-885A-F94D-93AF-C2CDDE274970}"/>
                </a:ext>
              </a:extLst>
            </p:cNvPr>
            <p:cNvSpPr txBox="1"/>
            <p:nvPr/>
          </p:nvSpPr>
          <p:spPr>
            <a:xfrm>
              <a:off x="4578756" y="2852334"/>
              <a:ext cx="678391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i="1" dirty="0">
                  <a:latin typeface="+mn-lt"/>
                </a:rPr>
                <a:t>Easy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769D46C-BA29-0C4A-BDAD-43F62B851FD9}"/>
              </a:ext>
            </a:extLst>
          </p:cNvPr>
          <p:cNvSpPr txBox="1"/>
          <p:nvPr/>
        </p:nvSpPr>
        <p:spPr>
          <a:xfrm>
            <a:off x="9273915" y="2384624"/>
            <a:ext cx="6164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https://juliadatascience.io/</a:t>
            </a:r>
            <a:r>
              <a:rPr lang="en-US" sz="1600" dirty="0"/>
              <a:t> </a:t>
            </a:r>
          </a:p>
        </p:txBody>
      </p:sp>
      <p:pic>
        <p:nvPicPr>
          <p:cNvPr id="6" name="Picture 2" descr="two-lang problem">
            <a:extLst>
              <a:ext uri="{FF2B5EF4-FFF2-40B4-BE49-F238E27FC236}">
                <a16:creationId xmlns:a16="http://schemas.microsoft.com/office/drawing/2014/main" id="{569046D8-4148-9402-6FCD-E7228E45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95" y="3759083"/>
            <a:ext cx="3549186" cy="231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E7B963-2CD9-9E90-B851-540A772F0678}"/>
              </a:ext>
            </a:extLst>
          </p:cNvPr>
          <p:cNvSpPr txBox="1"/>
          <p:nvPr/>
        </p:nvSpPr>
        <p:spPr>
          <a:xfrm>
            <a:off x="321649" y="6075857"/>
            <a:ext cx="4567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https://pde-on-gpu.vaw.ethz.ch/lecture7</a:t>
            </a:r>
            <a:endParaRPr lang="en-US" dirty="0"/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9CCFF1C7-0F7D-6EC6-A899-CFBC2AE67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5285" y="4225776"/>
            <a:ext cx="2551895" cy="1826224"/>
          </a:xfrm>
          <a:prstGeom prst="rect">
            <a:avLst/>
          </a:prstGeom>
        </p:spPr>
      </p:pic>
      <p:sp>
        <p:nvSpPr>
          <p:cNvPr id="21" name="TextBox 1">
            <a:extLst>
              <a:ext uri="{FF2B5EF4-FFF2-40B4-BE49-F238E27FC236}">
                <a16:creationId xmlns:a16="http://schemas.microsoft.com/office/drawing/2014/main" id="{47738881-71D8-AFDC-D918-67C7A1D801AB}"/>
              </a:ext>
            </a:extLst>
          </p:cNvPr>
          <p:cNvSpPr txBox="1"/>
          <p:nvPr/>
        </p:nvSpPr>
        <p:spPr>
          <a:xfrm>
            <a:off x="9337584" y="6315224"/>
            <a:ext cx="2764474" cy="4154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1050" dirty="0">
                <a:latin typeface="Arial"/>
                <a:cs typeface="Arial"/>
                <a:hlinkClick r:id="rId8"/>
              </a:rPr>
              <a:t>https://quantumzeitgeist.com/learning-the-julia-programming-language-for-free/</a:t>
            </a:r>
            <a:r>
              <a:rPr lang="en-US" sz="1050" dirty="0">
                <a:latin typeface="Arial"/>
                <a:cs typeface="Arial"/>
              </a:rPr>
              <a:t> </a:t>
            </a:r>
            <a:endParaRPr lang="en-US" sz="1050" dirty="0"/>
          </a:p>
        </p:txBody>
      </p:sp>
      <p:pic>
        <p:nvPicPr>
          <p:cNvPr id="28" name="Picture 28" descr="pasted-image-0-11-362x370.png">
            <a:extLst>
              <a:ext uri="{FF2B5EF4-FFF2-40B4-BE49-F238E27FC236}">
                <a16:creationId xmlns:a16="http://schemas.microsoft.com/office/drawing/2014/main" id="{323F7F8F-80EF-264B-7693-ED823A33C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0241" y="4225776"/>
            <a:ext cx="2036763" cy="2089448"/>
          </a:xfrm>
          <a:prstGeom prst="rect">
            <a:avLst/>
          </a:prstGeom>
        </p:spPr>
      </p:pic>
      <p:pic>
        <p:nvPicPr>
          <p:cNvPr id="30" name="Picture 30" descr="Screenshot from 2022-09-09 11-37-28.png">
            <a:extLst>
              <a:ext uri="{FF2B5EF4-FFF2-40B4-BE49-F238E27FC236}">
                <a16:creationId xmlns:a16="http://schemas.microsoft.com/office/drawing/2014/main" id="{A927B386-84F6-198D-B644-35317A8F7D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2357" y="3006394"/>
            <a:ext cx="1055687" cy="106203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00FC987-D5B7-C5D5-445A-FA1C77952844}"/>
              </a:ext>
            </a:extLst>
          </p:cNvPr>
          <p:cNvSpPr txBox="1"/>
          <p:nvPr/>
        </p:nvSpPr>
        <p:spPr>
          <a:xfrm>
            <a:off x="5621038" y="6451710"/>
            <a:ext cx="2764473" cy="3831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>
                <a:latin typeface="Arial"/>
                <a:cs typeface="Arial"/>
                <a:hlinkClick r:id="rId11"/>
              </a:rPr>
              <a:t>https://developer.nvidia.com/blog/gpu-computing-julia-programming-language/</a:t>
            </a:r>
            <a:r>
              <a:rPr lang="en-US" sz="1050" dirty="0">
                <a:latin typeface="Arial"/>
                <a:cs typeface="Arial"/>
              </a:rPr>
              <a:t> </a:t>
            </a:r>
            <a:endParaRPr lang="en-US" sz="1050" dirty="0"/>
          </a:p>
        </p:txBody>
      </p:sp>
      <p:sp>
        <p:nvSpPr>
          <p:cNvPr id="33" name="Left Arrow 9">
            <a:extLst>
              <a:ext uri="{FF2B5EF4-FFF2-40B4-BE49-F238E27FC236}">
                <a16:creationId xmlns:a16="http://schemas.microsoft.com/office/drawing/2014/main" id="{F636B219-2205-175B-A1A2-75655354566E}"/>
              </a:ext>
            </a:extLst>
          </p:cNvPr>
          <p:cNvSpPr/>
          <p:nvPr/>
        </p:nvSpPr>
        <p:spPr>
          <a:xfrm rot="10800000">
            <a:off x="4606173" y="4654547"/>
            <a:ext cx="1055686" cy="505364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609AF-09D4-F6BB-4AD1-5358706DE2ED}"/>
              </a:ext>
            </a:extLst>
          </p:cNvPr>
          <p:cNvSpPr txBox="1"/>
          <p:nvPr/>
        </p:nvSpPr>
        <p:spPr>
          <a:xfrm>
            <a:off x="395216" y="1694696"/>
            <a:ext cx="8026348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/>
              </a:rPr>
              <a:t>“Julia </a:t>
            </a:r>
            <a:r>
              <a:rPr lang="en-US" sz="2000" b="1" dirty="0">
                <a:latin typeface="Century Gothic"/>
              </a:rPr>
              <a:t>does not </a:t>
            </a:r>
            <a:r>
              <a:rPr lang="en-US" sz="2000" dirty="0">
                <a:latin typeface="Century Gothic"/>
              </a:rPr>
              <a:t>replace Python, but the costly workflow process around </a:t>
            </a:r>
            <a:r>
              <a:rPr lang="en-US" sz="2000" b="1" dirty="0" err="1">
                <a:latin typeface="Century Gothic"/>
              </a:rPr>
              <a:t>Fortran+Python+X</a:t>
            </a:r>
            <a:r>
              <a:rPr lang="en-US" sz="2000" dirty="0">
                <a:latin typeface="Century Gothic"/>
              </a:rPr>
              <a:t>, </a:t>
            </a:r>
            <a:r>
              <a:rPr lang="en-US" sz="2000" b="1" dirty="0">
                <a:latin typeface="Century Gothic"/>
              </a:rPr>
              <a:t>C+X</a:t>
            </a:r>
            <a:r>
              <a:rPr lang="en-US" sz="2000" dirty="0">
                <a:latin typeface="Century Gothic"/>
              </a:rPr>
              <a:t>, </a:t>
            </a:r>
            <a:r>
              <a:rPr lang="en-US" sz="2000" b="1" dirty="0" err="1">
                <a:latin typeface="Century Gothic"/>
              </a:rPr>
              <a:t>Python+X</a:t>
            </a:r>
            <a:r>
              <a:rPr lang="en-US" sz="2000" b="1" dirty="0">
                <a:latin typeface="Century Gothic"/>
              </a:rPr>
              <a:t> </a:t>
            </a:r>
            <a:r>
              <a:rPr lang="en-US" sz="2000" dirty="0">
                <a:latin typeface="Century Gothic"/>
              </a:rPr>
              <a:t>or </a:t>
            </a:r>
            <a:r>
              <a:rPr lang="en-US" sz="2000" b="1" dirty="0" err="1">
                <a:latin typeface="Century Gothic"/>
              </a:rPr>
              <a:t>Fortran+X</a:t>
            </a:r>
            <a:r>
              <a:rPr lang="en-US" sz="2000" dirty="0">
                <a:latin typeface="Century Gothic"/>
              </a:rPr>
              <a:t> (e.g. GPUs, simulation + data analysis)”</a:t>
            </a:r>
            <a:endParaRPr lang="en-US" sz="2000" b="1" dirty="0"/>
          </a:p>
          <a:p>
            <a:r>
              <a:rPr lang="en-US" sz="2000" b="1" dirty="0"/>
              <a:t>where X = { </a:t>
            </a:r>
            <a:r>
              <a:rPr lang="en-US" sz="2000" dirty="0" err="1"/>
              <a:t>conda</a:t>
            </a:r>
            <a:r>
              <a:rPr lang="en-US" sz="2000" dirty="0"/>
              <a:t>, pip, pybind11, </a:t>
            </a:r>
            <a:r>
              <a:rPr lang="en-US" sz="2000" dirty="0" err="1"/>
              <a:t>cython</a:t>
            </a:r>
            <a:r>
              <a:rPr lang="en-US" sz="2000" dirty="0"/>
              <a:t>, Python, C, Fortran, C++, OpenMP, </a:t>
            </a:r>
            <a:r>
              <a:rPr lang="en-US" sz="2000" dirty="0" err="1"/>
              <a:t>OpenACC</a:t>
            </a:r>
            <a:r>
              <a:rPr lang="en-US" sz="2000" dirty="0"/>
              <a:t>, CUDA, HIP, </a:t>
            </a:r>
            <a:r>
              <a:rPr lang="en-US" sz="2000" dirty="0" err="1"/>
              <a:t>CMake</a:t>
            </a:r>
            <a:r>
              <a:rPr lang="en-US" sz="2000" dirty="0"/>
              <a:t>, </a:t>
            </a:r>
            <a:r>
              <a:rPr lang="en-US" sz="2000" dirty="0" err="1"/>
              <a:t>numpy</a:t>
            </a:r>
            <a:r>
              <a:rPr lang="en-US" sz="2000" dirty="0"/>
              <a:t>, </a:t>
            </a:r>
            <a:r>
              <a:rPr lang="en-US" sz="2000" dirty="0" err="1"/>
              <a:t>scipy</a:t>
            </a:r>
            <a:r>
              <a:rPr lang="en-US" sz="2000" dirty="0"/>
              <a:t>, matplotlib, </a:t>
            </a:r>
            <a:r>
              <a:rPr lang="en-US" sz="2000" dirty="0" err="1"/>
              <a:t>Jupyter</a:t>
            </a:r>
            <a:r>
              <a:rPr lang="en-US" sz="2000" dirty="0"/>
              <a:t>, …</a:t>
            </a:r>
            <a:r>
              <a:rPr lang="en-US" sz="2000" b="1" dirty="0"/>
              <a:t>}</a:t>
            </a:r>
            <a:r>
              <a:rPr lang="en-US" sz="2000" dirty="0"/>
              <a:t> </a:t>
            </a:r>
            <a:endParaRPr 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54B42-077B-4C22-A923-C44A0FCC7776}"/>
              </a:ext>
            </a:extLst>
          </p:cNvPr>
          <p:cNvSpPr txBox="1"/>
          <p:nvPr/>
        </p:nvSpPr>
        <p:spPr>
          <a:xfrm>
            <a:off x="5958378" y="3699987"/>
            <a:ext cx="7734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entury Gothic"/>
              </a:rPr>
              <a:t>LLVM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BFB83E-5334-A7D5-B91B-5703833DC373}"/>
              </a:ext>
            </a:extLst>
          </p:cNvPr>
          <p:cNvSpPr txBox="1"/>
          <p:nvPr/>
        </p:nvSpPr>
        <p:spPr>
          <a:xfrm>
            <a:off x="9740835" y="3534829"/>
            <a:ext cx="2709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entury Gothic"/>
              </a:rPr>
              <a:t>Rich data science </a:t>
            </a:r>
          </a:p>
          <a:p>
            <a:r>
              <a:rPr lang="en-US" sz="1800" dirty="0">
                <a:latin typeface="Century Gothic"/>
              </a:rPr>
              <a:t>ecosystem</a:t>
            </a:r>
            <a:endParaRPr lang="en-US" dirty="0"/>
          </a:p>
        </p:txBody>
      </p:sp>
      <p:pic>
        <p:nvPicPr>
          <p:cNvPr id="1026" name="Picture 2" descr="1. Introduction · Pkg.jl">
            <a:extLst>
              <a:ext uri="{FF2B5EF4-FFF2-40B4-BE49-F238E27FC236}">
                <a16:creationId xmlns:a16="http://schemas.microsoft.com/office/drawing/2014/main" id="{7D36E047-86F3-20D0-A6C9-8DE977FF4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232" y="5045240"/>
            <a:ext cx="1347819" cy="112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EE181B-8866-033C-FE0A-BFB25A6410AD}"/>
              </a:ext>
            </a:extLst>
          </p:cNvPr>
          <p:cNvSpPr txBox="1"/>
          <p:nvPr/>
        </p:nvSpPr>
        <p:spPr>
          <a:xfrm>
            <a:off x="8324538" y="4371725"/>
            <a:ext cx="7734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entury Gothic"/>
              </a:rPr>
              <a:t>Pkg.jl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3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>
            <a:spLocks noGrp="1"/>
          </p:cNvSpPr>
          <p:nvPr>
            <p:ph type="sldNum" idx="12"/>
          </p:nvPr>
        </p:nvSpPr>
        <p:spPr>
          <a:xfrm>
            <a:off x="11409055" y="6333135"/>
            <a:ext cx="731600" cy="5244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/>
              <a:pPr algn="r">
                <a:spcBef>
                  <a:spcPts val="0"/>
                </a:spcBef>
                <a:spcAft>
                  <a:spcPts val="0"/>
                </a:spcAft>
              </a:pPr>
              <a:t>14</a:t>
            </a:fld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10385300" y="6485333"/>
            <a:ext cx="1479200" cy="31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5D8F09-BB1E-B643-8851-80097A3D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27" y="57067"/>
            <a:ext cx="10972800" cy="1143200"/>
          </a:xfrm>
        </p:spPr>
        <p:txBody>
          <a:bodyPr/>
          <a:lstStyle/>
          <a:p>
            <a:r>
              <a:rPr lang="en-US" dirty="0"/>
              <a:t>Julia Brief Walkthrough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0D9DD-A372-DE44-A698-07854DC075D4}"/>
              </a:ext>
            </a:extLst>
          </p:cNvPr>
          <p:cNvSpPr txBox="1"/>
          <p:nvPr/>
        </p:nvSpPr>
        <p:spPr>
          <a:xfrm>
            <a:off x="581304" y="854425"/>
            <a:ext cx="6586115" cy="4894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Wingdings" pitchFamily="2" charset="2"/>
              <a:buChar char="q"/>
            </a:pP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</a:rPr>
              <a:t>History: started at MIT in the early 2010s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(predates Python </a:t>
            </a:r>
            <a:r>
              <a:rPr lang="en-US" dirty="0" err="1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Numba</a:t>
            </a: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  <a:hlinkClick r:id="rId3"/>
              </a:rPr>
              <a:t>https://julialang.org/blog/2022/02/10years/</a:t>
            </a: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80990" indent="-380990">
              <a:buFont typeface="Wingdings" pitchFamily="2" charset="2"/>
              <a:buChar char="q"/>
            </a:pPr>
            <a:r>
              <a:rPr lang="en-US" sz="1867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JuliaHub</a:t>
            </a: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67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formely</a:t>
            </a: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</a:rPr>
              <a:t> Julia Computing) and MIT are major contributors: </a:t>
            </a: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  <a:hlinkClick r:id="rId4"/>
              </a:rPr>
              <a:t>https://juliacomputing.com/case-studies</a:t>
            </a:r>
            <a:endParaRPr lang="en-US" sz="1867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fontAlgn="base"/>
            <a:endParaRPr lang="en-US" dirty="0">
              <a:solidFill>
                <a:schemeClr val="tx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80990" indent="-380990">
              <a:buFont typeface="Wingdings" pitchFamily="2" charset="2"/>
              <a:buChar char="q"/>
            </a:pP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</a:rPr>
              <a:t>First stable release v1.0 in 2018, </a:t>
            </a:r>
            <a:r>
              <a:rPr lang="en-US" sz="1867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v1.10 as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of 2024 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5"/>
              </a:rPr>
              <a:t>https://julialang.org/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endParaRPr lang="en-US" sz="1867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80990" indent="-38099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endParaRPr lang="en-US" dirty="0">
              <a:solidFill>
                <a:schemeClr val="tx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80990" indent="-380990"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Open-source GitHub-hosted packages and ecosystem with MIT permissive license: 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6"/>
              </a:rPr>
              <a:t>https://github.com/JuliaLang/julia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</a:p>
          <a:p>
            <a:pPr lvl="4" fontAlgn="base"/>
            <a:endParaRPr lang="en-US" sz="1867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80990" indent="-38099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q"/>
            </a:pP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</a:rPr>
              <a:t>Community: annual </a:t>
            </a:r>
            <a:r>
              <a:rPr lang="en-US" sz="1867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JuliaCon</a:t>
            </a: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</a:rPr>
              <a:t> summer conference: </a:t>
            </a: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  <a:hlinkClick r:id="rId7"/>
              </a:rPr>
              <a:t>https://juliacon.org/2024/</a:t>
            </a: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6D3F468E-306C-6040-A458-A0D2463E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092" y="162171"/>
            <a:ext cx="1846828" cy="100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5F4B61F-061F-EA43-BEF9-BA4AD2A9C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655" y="263031"/>
            <a:ext cx="867221" cy="100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A38F92-D7D9-AA42-BF94-69D9D6E6F9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1096" y="1436320"/>
            <a:ext cx="4483954" cy="2210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C7F76-C291-E6E0-DF88-AE32916D8FA1}"/>
              </a:ext>
            </a:extLst>
          </p:cNvPr>
          <p:cNvSpPr txBox="1"/>
          <p:nvPr/>
        </p:nvSpPr>
        <p:spPr>
          <a:xfrm>
            <a:off x="5756927" y="6086069"/>
            <a:ext cx="6115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95% of Julia packages in the registry had some form of CI (</a:t>
            </a:r>
            <a:r>
              <a:rPr lang="en-US" sz="1800" b="0" i="0" u="sng" strike="noStrike" dirty="0">
                <a:solidFill>
                  <a:srgbClr val="0097A7"/>
                </a:solidFill>
                <a:effectLst/>
                <a:latin typeface="Roboto" panose="02000000000000000000" pitchFamily="2" charset="0"/>
                <a:hlinkClick r:id="rId11"/>
              </a:rPr>
              <a:t>youtube.com/watch?v=9YWwiFbaRx8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880740-0538-9A89-A83A-23DF1C627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375" y="3667696"/>
            <a:ext cx="3449238" cy="238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luto.jl">
            <a:extLst>
              <a:ext uri="{FF2B5EF4-FFF2-40B4-BE49-F238E27FC236}">
                <a16:creationId xmlns:a16="http://schemas.microsoft.com/office/drawing/2014/main" id="{3255DFC1-7EC4-406A-5E71-89F1F9F09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581" y="163567"/>
            <a:ext cx="1902412" cy="46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401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>
            <a:spLocks noGrp="1"/>
          </p:cNvSpPr>
          <p:nvPr>
            <p:ph type="sldNum" idx="12"/>
          </p:nvPr>
        </p:nvSpPr>
        <p:spPr>
          <a:xfrm>
            <a:off x="11409055" y="6333135"/>
            <a:ext cx="731600" cy="5244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/>
              <a:pPr algn="r">
                <a:spcBef>
                  <a:spcPts val="0"/>
                </a:spcBef>
                <a:spcAft>
                  <a:spcPts val="0"/>
                </a:spcAft>
              </a:pPr>
              <a:t>15</a:t>
            </a:fld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10385300" y="6485333"/>
            <a:ext cx="1479200" cy="31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5D8F09-BB1E-B643-8851-80097A3D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27" y="57067"/>
            <a:ext cx="10972800" cy="1143200"/>
          </a:xfrm>
        </p:spPr>
        <p:txBody>
          <a:bodyPr/>
          <a:lstStyle/>
          <a:p>
            <a:r>
              <a:rPr lang="en-US" dirty="0"/>
              <a:t>Julia Brief Walkthrough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0D9DD-A372-DE44-A698-07854DC075D4}"/>
              </a:ext>
            </a:extLst>
          </p:cNvPr>
          <p:cNvSpPr txBox="1"/>
          <p:nvPr/>
        </p:nvSpPr>
        <p:spPr>
          <a:xfrm>
            <a:off x="437627" y="628667"/>
            <a:ext cx="4269284" cy="557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867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80990" indent="-38099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</a:rPr>
              <a:t>Reproducibility is in the core of the language: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67" b="0" i="0" u="none" strike="noStrike" dirty="0"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   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- 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Interactive: </a:t>
            </a:r>
            <a:r>
              <a:rPr lang="en-US" b="0" i="0" u="none" strike="noStrike" dirty="0" err="1"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Jupyter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  <a:hlinkClick r:id="rId3"/>
              </a:rPr>
              <a:t>Pluto.jl</a:t>
            </a:r>
            <a:endParaRPr lang="en-US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   - P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ackaging </a:t>
            </a:r>
            <a:r>
              <a:rPr lang="en-US" b="0" i="0" u="none" strike="noStrike" dirty="0">
                <a:solidFill>
                  <a:srgbClr val="7030A0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  <a:hlinkClick r:id="rId4"/>
              </a:rPr>
              <a:t>Pkg.jl</a:t>
            </a:r>
            <a:endParaRPr lang="en-US" dirty="0">
              <a:solidFill>
                <a:srgbClr val="7030A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7030A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-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Environment </a:t>
            </a:r>
            <a:r>
              <a:rPr lang="en-US" b="0" i="0" u="none" strike="noStrike" dirty="0">
                <a:solidFill>
                  <a:srgbClr val="7030A0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  <a:hlinkClick r:id="rId5"/>
              </a:rPr>
              <a:t>Project.toml</a:t>
            </a:r>
            <a:endParaRPr lang="en-US" dirty="0">
              <a:solidFill>
                <a:srgbClr val="7030A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7030A0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    -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Testing </a:t>
            </a:r>
            <a:r>
              <a:rPr lang="en-US" b="0" i="0" u="none" strike="noStrike" dirty="0">
                <a:solidFill>
                  <a:srgbClr val="7030A0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  <a:hlinkClick r:id="rId6"/>
              </a:rPr>
              <a:t>Test.jl</a:t>
            </a:r>
            <a:endParaRPr lang="en-US" b="0" i="0" u="none" strike="noStrike" dirty="0">
              <a:solidFill>
                <a:srgbClr val="7030A0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lvl="4" fontAlgn="base"/>
            <a:endParaRPr lang="en-US" sz="1867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80990" indent="-38099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Just-in-time or Ahead-of-time compilation with 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7"/>
              </a:rPr>
              <a:t>PackageCompiler.jl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80990" indent="-38099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q"/>
            </a:pP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</a:rPr>
              <a:t>Power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ful metaprogramming for code instrumentation: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@profile, @time, @</a:t>
            </a:r>
            <a:r>
              <a:rPr lang="en-US" dirty="0" err="1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testset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 @test, @</a:t>
            </a:r>
            <a:r>
              <a:rPr lang="en-US" dirty="0" err="1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code_llvm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 @</a:t>
            </a:r>
            <a:r>
              <a:rPr lang="en-US" dirty="0" err="1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code_native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 @inbounds, </a:t>
            </a:r>
          </a:p>
          <a:p>
            <a:pPr marL="380990" indent="-38099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q"/>
            </a:pPr>
            <a:r>
              <a:rPr lang="en-US" sz="1867" dirty="0">
                <a:latin typeface="Century Gothic" panose="020B0502020202020204" pitchFamily="34" charset="0"/>
                <a:cs typeface="Times New Roman" panose="02020603050405020304" pitchFamily="18" charset="0"/>
              </a:rPr>
              <a:t>Interoperability is key: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@</a:t>
            </a:r>
            <a:r>
              <a:rPr lang="en-US" dirty="0" err="1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ccall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 @cxx,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8"/>
              </a:rPr>
              <a:t>PyCall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9"/>
              </a:rPr>
              <a:t>CxxWrap.jl</a:t>
            </a:r>
            <a:endParaRPr lang="en-US" sz="1867" dirty="0">
              <a:solidFill>
                <a:srgbClr val="00206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3030A3-D39D-534A-93DF-00822AE7687D}"/>
              </a:ext>
            </a:extLst>
          </p:cNvPr>
          <p:cNvSpPr txBox="1"/>
          <p:nvPr/>
        </p:nvSpPr>
        <p:spPr>
          <a:xfrm>
            <a:off x="1983312" y="6373253"/>
            <a:ext cx="9966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https://github.com/ornl-training/julia-basics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8B80F-508C-D44B-A4D4-8B91F0D0B3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8047" y="340817"/>
            <a:ext cx="6231159" cy="3898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5A43DE-F939-E241-A36D-A99B917919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7304" y="4122753"/>
            <a:ext cx="4082257" cy="2192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95CCBB-3161-3542-882B-933931A027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63239" y="4878002"/>
            <a:ext cx="3447737" cy="8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7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>
            <a:spLocks noGrp="1"/>
          </p:cNvSpPr>
          <p:nvPr>
            <p:ph type="sldNum" idx="12"/>
          </p:nvPr>
        </p:nvSpPr>
        <p:spPr>
          <a:xfrm>
            <a:off x="11409055" y="6333135"/>
            <a:ext cx="731600" cy="5244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/>
              <a:pPr algn="r">
                <a:spcBef>
                  <a:spcPts val="0"/>
                </a:spcBef>
                <a:spcAft>
                  <a:spcPts val="0"/>
                </a:spcAft>
              </a:pPr>
              <a:t>16</a:t>
            </a:fld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10385300" y="6485333"/>
            <a:ext cx="1479200" cy="31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383D7E-CB6D-EF1D-0669-9CBF2E085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27" y="57067"/>
            <a:ext cx="10972800" cy="461093"/>
          </a:xfrm>
        </p:spPr>
        <p:txBody>
          <a:bodyPr/>
          <a:lstStyle/>
          <a:p>
            <a:r>
              <a:rPr lang="en-US" dirty="0"/>
              <a:t>Python is not enough…and is a fragmented world</a:t>
            </a:r>
          </a:p>
        </p:txBody>
      </p:sp>
      <p:pic>
        <p:nvPicPr>
          <p:cNvPr id="6" name="Picture 5" descr="A chart with colorful lines&#10;&#10;Description automatically generated">
            <a:extLst>
              <a:ext uri="{FF2B5EF4-FFF2-40B4-BE49-F238E27FC236}">
                <a16:creationId xmlns:a16="http://schemas.microsoft.com/office/drawing/2014/main" id="{C53BF37D-A411-BB5B-4DAA-E5817730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27" y="1413234"/>
            <a:ext cx="6847593" cy="4235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9D0308-4114-971E-6930-CC781721C269}"/>
              </a:ext>
            </a:extLst>
          </p:cNvPr>
          <p:cNvSpPr txBox="1"/>
          <p:nvPr/>
        </p:nvSpPr>
        <p:spPr>
          <a:xfrm>
            <a:off x="8066907" y="1043902"/>
            <a:ext cx="611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https://pyreadiness.org/3.12/</a:t>
            </a:r>
            <a:r>
              <a:rPr lang="en-US" dirty="0"/>
              <a:t> </a:t>
            </a: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0358DC0-E06B-D6F0-644C-8D967C28E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220" y="1589421"/>
            <a:ext cx="4706911" cy="23107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62B28E-A27A-BF33-63FE-7269775EAAC3}"/>
              </a:ext>
            </a:extLst>
          </p:cNvPr>
          <p:cNvSpPr txBox="1"/>
          <p:nvPr/>
        </p:nvSpPr>
        <p:spPr>
          <a:xfrm>
            <a:off x="437627" y="5693509"/>
            <a:ext cx="7105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https://raw.githubusercontent.com/jpivarski-talks/2023-05-01-hsf-india-tutorial/main/img/history-of-bindings-2.svg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9BCE88-EB56-41A5-4435-9A9A508241C3}"/>
              </a:ext>
            </a:extLst>
          </p:cNvPr>
          <p:cNvSpPr txBox="1"/>
          <p:nvPr/>
        </p:nvSpPr>
        <p:spPr>
          <a:xfrm>
            <a:off x="1858781" y="1111500"/>
            <a:ext cx="7105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Make Python faster</a:t>
            </a:r>
          </a:p>
        </p:txBody>
      </p:sp>
      <p:pic>
        <p:nvPicPr>
          <p:cNvPr id="7170" name="Picture 2" descr="Mojo 🔥 — a new programming language ...">
            <a:extLst>
              <a:ext uri="{FF2B5EF4-FFF2-40B4-BE49-F238E27FC236}">
                <a16:creationId xmlns:a16="http://schemas.microsoft.com/office/drawing/2014/main" id="{5274928F-8614-7E78-B2A6-6D0E7FA81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963" y="4509533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090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93856-2527-D442-9C1D-D241E61E1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9F78A-2C23-1B4A-BA6A-81C6332F5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775921"/>
            <a:ext cx="10455947" cy="4194400"/>
          </a:xfrm>
        </p:spPr>
        <p:txBody>
          <a:bodyPr/>
          <a:lstStyle/>
          <a:p>
            <a:pPr marL="177796" indent="0">
              <a:buNone/>
            </a:pPr>
            <a:endParaRPr lang="en-US" dirty="0"/>
          </a:p>
          <a:p>
            <a:r>
              <a:rPr lang="en-US" dirty="0"/>
              <a:t>Welcome</a:t>
            </a:r>
          </a:p>
          <a:p>
            <a:endParaRPr lang="en-US" dirty="0"/>
          </a:p>
          <a:p>
            <a:r>
              <a:rPr lang="en-US" dirty="0"/>
              <a:t>Julia’s value proposition for science: LLVM + Coordinated Ecosystem</a:t>
            </a:r>
          </a:p>
          <a:p>
            <a:endParaRPr lang="en-US" dirty="0"/>
          </a:p>
          <a:p>
            <a:r>
              <a:rPr lang="en-US" b="1" dirty="0"/>
              <a:t>Update:  Efforts in HPC</a:t>
            </a:r>
          </a:p>
          <a:p>
            <a:pPr marL="177796" indent="0">
              <a:buNone/>
            </a:pPr>
            <a:endParaRPr lang="en-US" dirty="0"/>
          </a:p>
          <a:p>
            <a:r>
              <a:rPr lang="en-US" dirty="0"/>
              <a:t>Resources: where to get started?</a:t>
            </a:r>
          </a:p>
          <a:p>
            <a:endParaRPr lang="en-US" dirty="0"/>
          </a:p>
          <a:p>
            <a:r>
              <a:rPr lang="en-US" dirty="0"/>
              <a:t>Acknowledgments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84CF3-52EC-4245-8330-C52BAA81C3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9116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5D8F09-BB1E-B643-8851-80097A3D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Gray-Scott </a:t>
            </a:r>
            <a:r>
              <a:rPr lang="en-US" dirty="0" err="1"/>
              <a:t>miniapp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https://github.com/JuliaORNL/GrayScott.jl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B9D62A-9426-3719-B16B-8E2E0737A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0918" y="810212"/>
            <a:ext cx="3005466" cy="4247957"/>
          </a:xfrm>
        </p:spPr>
        <p:txBody>
          <a:bodyPr wrap="square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Simple 3D 2-variable diffusion-reaction solver</a:t>
            </a:r>
          </a:p>
          <a:p>
            <a:pPr lvl="1"/>
            <a:r>
              <a:rPr lang="en-US" sz="2000" dirty="0"/>
              <a:t>CPU Threads, </a:t>
            </a:r>
            <a:r>
              <a:rPr lang="en-US" sz="2000" dirty="0" err="1"/>
              <a:t>CUDA.jl</a:t>
            </a:r>
            <a:r>
              <a:rPr lang="en-US" sz="2000" dirty="0"/>
              <a:t> and </a:t>
            </a:r>
            <a:r>
              <a:rPr lang="en-US" sz="2000" b="1" dirty="0" err="1"/>
              <a:t>AMDGPU.jl</a:t>
            </a:r>
            <a:r>
              <a:rPr lang="en-US" sz="2000" b="1" dirty="0"/>
              <a:t> </a:t>
            </a:r>
            <a:r>
              <a:rPr lang="en-US" sz="2000" dirty="0"/>
              <a:t>backends using multiple dispatch</a:t>
            </a:r>
          </a:p>
          <a:p>
            <a:pPr lvl="1"/>
            <a:r>
              <a:rPr lang="en-US" sz="2000" dirty="0"/>
              <a:t>Parallel I/O ADIOS2, can be visualized with </a:t>
            </a:r>
            <a:r>
              <a:rPr lang="en-US" sz="2000" dirty="0" err="1"/>
              <a:t>ParaView</a:t>
            </a:r>
            <a:endParaRPr lang="en-US" sz="2000" dirty="0"/>
          </a:p>
          <a:p>
            <a:pPr lvl="1"/>
            <a:r>
              <a:rPr lang="en-US" sz="2000" dirty="0" err="1"/>
              <a:t>MPI.jl</a:t>
            </a:r>
            <a:r>
              <a:rPr lang="en-US" sz="2000" dirty="0"/>
              <a:t> for communication</a:t>
            </a:r>
          </a:p>
          <a:p>
            <a:pPr lvl="1"/>
            <a:r>
              <a:rPr lang="en-US" sz="2000" dirty="0"/>
              <a:t>Configuration and job scripts for Frontier, Crusher and Summit under ./scripts/</a:t>
            </a:r>
          </a:p>
          <a:p>
            <a:pPr lvl="1"/>
            <a:r>
              <a:rPr lang="en-US" sz="2000" dirty="0"/>
              <a:t>Data analysis on </a:t>
            </a:r>
            <a:r>
              <a:rPr lang="en-US" sz="2000" dirty="0" err="1"/>
              <a:t>JupyterHub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228" name="Google Shape;228;p23" hidden="1"/>
          <p:cNvSpPr txBox="1">
            <a:spLocks noGrp="1"/>
          </p:cNvSpPr>
          <p:nvPr>
            <p:ph type="sldNum" idx="4294967295"/>
          </p:nvPr>
        </p:nvSpPr>
        <p:spPr>
          <a:xfrm>
            <a:off x="11483995" y="5778501"/>
            <a:ext cx="731600" cy="5248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"/>
              <a:pPr algn="r">
                <a:spcBef>
                  <a:spcPts val="0"/>
                </a:spcBef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1D735-8D96-60FD-7116-4AB641E38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554" y="813216"/>
            <a:ext cx="3820704" cy="3803753"/>
          </a:xfrm>
          <a:prstGeom prst="rect">
            <a:avLst/>
          </a:prstGeom>
        </p:spPr>
      </p:pic>
      <p:pic>
        <p:nvPicPr>
          <p:cNvPr id="6" name="Picture 5" descr="A math equations with black text&#10;&#10;Description automatically generated">
            <a:extLst>
              <a:ext uri="{FF2B5EF4-FFF2-40B4-BE49-F238E27FC236}">
                <a16:creationId xmlns:a16="http://schemas.microsoft.com/office/drawing/2014/main" id="{8FD59A52-5A96-F095-FED0-CBC410F49D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554" y="4785609"/>
            <a:ext cx="4039124" cy="941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3940E6-C09A-881E-9A79-4A7A4C736620}"/>
              </a:ext>
            </a:extLst>
          </p:cNvPr>
          <p:cNvSpPr txBox="1"/>
          <p:nvPr/>
        </p:nvSpPr>
        <p:spPr>
          <a:xfrm>
            <a:off x="3181989" y="5816962"/>
            <a:ext cx="382070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  <a:latin typeface="+mn-lt"/>
              </a:rPr>
              <a:t>Research question: Can I write an entire HPC workflow in Julia? </a:t>
            </a:r>
          </a:p>
        </p:txBody>
      </p:sp>
      <p:pic>
        <p:nvPicPr>
          <p:cNvPr id="1026" name="Picture 2" descr="Oak Ridge's exascale 'Frontier' system named world's most powerful  supercomputer on Top500 - DCD">
            <a:extLst>
              <a:ext uri="{FF2B5EF4-FFF2-40B4-BE49-F238E27FC236}">
                <a16:creationId xmlns:a16="http://schemas.microsoft.com/office/drawing/2014/main" id="{6ECDCFF2-3A46-8188-30BE-DBD7B1CFE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33" y="5007400"/>
            <a:ext cx="2900156" cy="148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web page&#10;&#10;Description automatically generated">
            <a:extLst>
              <a:ext uri="{FF2B5EF4-FFF2-40B4-BE49-F238E27FC236}">
                <a16:creationId xmlns:a16="http://schemas.microsoft.com/office/drawing/2014/main" id="{41CDF53E-9AC1-0616-466E-8F92FD4339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8508" y="4922651"/>
            <a:ext cx="3820703" cy="10405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FEF205-C60D-0C7A-E46B-CCBCEE32A33D}"/>
              </a:ext>
            </a:extLst>
          </p:cNvPr>
          <p:cNvSpPr txBox="1"/>
          <p:nvPr/>
        </p:nvSpPr>
        <p:spPr>
          <a:xfrm>
            <a:off x="7443678" y="6032227"/>
            <a:ext cx="611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https://doi.org/10.1145/3624062.3624278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9346D-84E8-249D-1E67-4A1437688488}"/>
              </a:ext>
            </a:extLst>
          </p:cNvPr>
          <p:cNvSpPr txBox="1"/>
          <p:nvPr/>
        </p:nvSpPr>
        <p:spPr>
          <a:xfrm>
            <a:off x="8076137" y="4581019"/>
            <a:ext cx="342544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  <a:latin typeface="+mn-lt"/>
              </a:rPr>
              <a:t>Best paper at SC23 WORKS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1A54BF-A2D7-D9B6-1EEF-BD4247372811}"/>
              </a:ext>
            </a:extLst>
          </p:cNvPr>
          <p:cNvSpPr txBox="1"/>
          <p:nvPr/>
        </p:nvSpPr>
        <p:spPr>
          <a:xfrm>
            <a:off x="1978701" y="6437700"/>
            <a:ext cx="11212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1"/>
              </a:rPr>
              <a:t>https://www.nextplatform.com/2023/09/26/julia-still-not-grown-up-enough-to-ride-exascale-train/</a:t>
            </a:r>
            <a:r>
              <a:rPr lang="en-US" dirty="0"/>
              <a:t> </a:t>
            </a:r>
          </a:p>
        </p:txBody>
      </p:sp>
      <p:pic>
        <p:nvPicPr>
          <p:cNvPr id="18" name="gs-julia-gpu-420.mov">
            <a:hlinkClick r:id="" action="ppaction://media"/>
            <a:extLst>
              <a:ext uri="{FF2B5EF4-FFF2-40B4-BE49-F238E27FC236}">
                <a16:creationId xmlns:a16="http://schemas.microsoft.com/office/drawing/2014/main" id="{060A7F33-E1F8-225B-0AB9-4638E47827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391937" y="1289799"/>
            <a:ext cx="4656627" cy="307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9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5D8F09-BB1E-B643-8851-80097A3D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Frontier on-node scalability using </a:t>
            </a:r>
            <a:r>
              <a:rPr lang="en-US" dirty="0" err="1"/>
              <a:t>AMDGPU.jl</a:t>
            </a:r>
            <a:endParaRPr lang="en-US" dirty="0"/>
          </a:p>
        </p:txBody>
      </p:sp>
      <p:sp>
        <p:nvSpPr>
          <p:cNvPr id="228" name="Google Shape;228;p23" hidden="1"/>
          <p:cNvSpPr txBox="1">
            <a:spLocks noGrp="1"/>
          </p:cNvSpPr>
          <p:nvPr>
            <p:ph type="sldNum" idx="4294967295"/>
          </p:nvPr>
        </p:nvSpPr>
        <p:spPr>
          <a:xfrm>
            <a:off x="10955032" y="6422137"/>
            <a:ext cx="551167" cy="338328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fld id="{D57F1E4F-1CFF-5643-939E-217C01CDF565}" type="slidenum">
              <a:rPr lang="en-US" smtClean="0"/>
              <a:pPr algn="r">
                <a:spcBef>
                  <a:spcPts val="0"/>
                </a:spcBef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1F2B14-04FD-91ED-AF71-B4931458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73" y="966427"/>
            <a:ext cx="3746500" cy="1675006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8F10BFF-28CD-C096-683F-2CE92A686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477" y="826400"/>
            <a:ext cx="3792601" cy="5795966"/>
          </a:xfrm>
          <a:prstGeom prst="rect">
            <a:avLst/>
          </a:prstGeom>
        </p:spPr>
      </p:pic>
      <p:pic>
        <p:nvPicPr>
          <p:cNvPr id="17" name="Picture 16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0BBB2B57-3912-EE56-B530-D8DFB0C5E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73" y="2782690"/>
            <a:ext cx="3632200" cy="901700"/>
          </a:xfrm>
          <a:prstGeom prst="rect">
            <a:avLst/>
          </a:prstGeom>
        </p:spPr>
      </p:pic>
      <p:pic>
        <p:nvPicPr>
          <p:cNvPr id="19" name="Picture 1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0608E086-84DD-268D-E9C7-64BC667D1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73" y="3825648"/>
            <a:ext cx="3746500" cy="1282700"/>
          </a:xfrm>
          <a:prstGeom prst="rect">
            <a:avLst/>
          </a:prstGeom>
        </p:spPr>
      </p:pic>
      <p:pic>
        <p:nvPicPr>
          <p:cNvPr id="21" name="Picture 20" descr="A screenshot of a table&#10;&#10;Description automatically generated">
            <a:extLst>
              <a:ext uri="{FF2B5EF4-FFF2-40B4-BE49-F238E27FC236}">
                <a16:creationId xmlns:a16="http://schemas.microsoft.com/office/drawing/2014/main" id="{F11B582A-4647-4BBD-2788-8EDE082904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981" y="826400"/>
            <a:ext cx="3632199" cy="4564464"/>
          </a:xfrm>
          <a:prstGeom prst="rect">
            <a:avLst/>
          </a:prstGeom>
        </p:spPr>
      </p:pic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ADF13827-10FE-E887-2085-B8A99939BA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195" y="5390864"/>
            <a:ext cx="6745573" cy="1444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D594BA-C5A7-9373-4022-DD300A291AEF}"/>
              </a:ext>
            </a:extLst>
          </p:cNvPr>
          <p:cNvSpPr txBox="1"/>
          <p:nvPr/>
        </p:nvSpPr>
        <p:spPr>
          <a:xfrm>
            <a:off x="1128092" y="773668"/>
            <a:ext cx="2289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7-point stencil</a:t>
            </a:r>
          </a:p>
        </p:txBody>
      </p:sp>
    </p:spTree>
    <p:extLst>
      <p:ext uri="{BB962C8B-B14F-4D97-AF65-F5344CB8AC3E}">
        <p14:creationId xmlns:p14="http://schemas.microsoft.com/office/powerpoint/2010/main" val="250038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93856-2527-D442-9C1D-D241E61E1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9F78A-2C23-1B4A-BA6A-81C6332F5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775921"/>
            <a:ext cx="10455947" cy="4194400"/>
          </a:xfrm>
        </p:spPr>
        <p:txBody>
          <a:bodyPr/>
          <a:lstStyle/>
          <a:p>
            <a:pPr marL="177796" indent="0">
              <a:buNone/>
            </a:pPr>
            <a:endParaRPr lang="en-US" dirty="0"/>
          </a:p>
          <a:p>
            <a:r>
              <a:rPr lang="en-US" dirty="0"/>
              <a:t>Welcome</a:t>
            </a:r>
          </a:p>
          <a:p>
            <a:endParaRPr lang="en-US" dirty="0"/>
          </a:p>
          <a:p>
            <a:r>
              <a:rPr lang="en-US" dirty="0"/>
              <a:t>Julia’s value proposition for science: LLVM + Coordinated Ecosystem</a:t>
            </a:r>
          </a:p>
          <a:p>
            <a:endParaRPr lang="en-US" dirty="0"/>
          </a:p>
          <a:p>
            <a:r>
              <a:rPr lang="en-US" dirty="0"/>
              <a:t>Update:  Efforts in HPC</a:t>
            </a:r>
          </a:p>
          <a:p>
            <a:pPr marL="177796" indent="0">
              <a:buNone/>
            </a:pPr>
            <a:endParaRPr lang="en-US" dirty="0"/>
          </a:p>
          <a:p>
            <a:r>
              <a:rPr lang="en-US" dirty="0"/>
              <a:t>Resources: where to get started?</a:t>
            </a:r>
          </a:p>
          <a:p>
            <a:endParaRPr lang="en-US" dirty="0"/>
          </a:p>
          <a:p>
            <a:r>
              <a:rPr lang="en-US" dirty="0"/>
              <a:t>Acknowledgments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84CF3-52EC-4245-8330-C52BAA81C3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894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5D8F09-BB1E-B643-8851-80097A3D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Frontier on-node scalability using </a:t>
            </a:r>
            <a:r>
              <a:rPr lang="en-US" dirty="0" err="1"/>
              <a:t>AMDGPU.jl</a:t>
            </a:r>
            <a:endParaRPr lang="en-US" dirty="0"/>
          </a:p>
        </p:txBody>
      </p:sp>
      <p:sp>
        <p:nvSpPr>
          <p:cNvPr id="228" name="Google Shape;228;p23" hidden="1"/>
          <p:cNvSpPr txBox="1">
            <a:spLocks noGrp="1"/>
          </p:cNvSpPr>
          <p:nvPr>
            <p:ph type="sldNum" idx="4294967295"/>
          </p:nvPr>
        </p:nvSpPr>
        <p:spPr>
          <a:xfrm>
            <a:off x="10955032" y="6422137"/>
            <a:ext cx="551167" cy="338328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fld id="{D57F1E4F-1CFF-5643-939E-217C01CDF565}" type="slidenum">
              <a:rPr lang="en-US" smtClean="0"/>
              <a:pPr algn="r">
                <a:spcBef>
                  <a:spcPts val="0"/>
                </a:spcBef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21" name="Picture 20" descr="A screenshot of a table&#10;&#10;Description automatically generated">
            <a:extLst>
              <a:ext uri="{FF2B5EF4-FFF2-40B4-BE49-F238E27FC236}">
                <a16:creationId xmlns:a16="http://schemas.microsoft.com/office/drawing/2014/main" id="{F11B582A-4647-4BBD-2788-8EDE08290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158" y="958334"/>
            <a:ext cx="3632199" cy="45644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0E759-6561-A2C7-5F5F-5629BA5B1966}"/>
              </a:ext>
            </a:extLst>
          </p:cNvPr>
          <p:cNvSpPr txBox="1"/>
          <p:nvPr/>
        </p:nvSpPr>
        <p:spPr>
          <a:xfrm>
            <a:off x="3146807" y="5624990"/>
            <a:ext cx="87242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Julia </a:t>
            </a:r>
            <a:r>
              <a:rPr lang="en-US" dirty="0" err="1"/>
              <a:t>AMDGPU.jl</a:t>
            </a:r>
            <a:r>
              <a:rPr lang="en-US" dirty="0"/>
              <a:t> reaches ~50% bandwidth (performance) of HIP</a:t>
            </a:r>
          </a:p>
          <a:p>
            <a:pPr marL="0" indent="0">
              <a:buNone/>
            </a:pPr>
            <a:r>
              <a:rPr lang="en-US" dirty="0"/>
              <a:t>No surprises on: FETCH/WRITE SIZE, LLVM-IR</a:t>
            </a:r>
          </a:p>
          <a:p>
            <a:pPr marL="0" indent="0">
              <a:buNone/>
            </a:pPr>
            <a:r>
              <a:rPr lang="en-US" dirty="0" err="1"/>
              <a:t>rocprof</a:t>
            </a:r>
            <a:r>
              <a:rPr lang="en-US" dirty="0"/>
              <a:t> reports more activity “</a:t>
            </a:r>
            <a:r>
              <a:rPr lang="en-US" dirty="0" err="1"/>
              <a:t>lds</a:t>
            </a:r>
            <a:r>
              <a:rPr lang="en-US" dirty="0"/>
              <a:t>” on Julia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4A4B70-C86F-FBDE-71FF-FED4C0D49F18}"/>
              </a:ext>
            </a:extLst>
          </p:cNvPr>
          <p:cNvSpPr/>
          <p:nvPr/>
        </p:nvSpPr>
        <p:spPr>
          <a:xfrm>
            <a:off x="6454588" y="1861614"/>
            <a:ext cx="1151067" cy="921076"/>
          </a:xfrm>
          <a:prstGeom prst="ellipse">
            <a:avLst/>
          </a:prstGeom>
          <a:noFill/>
          <a:ln w="19050">
            <a:solidFill>
              <a:schemeClr val="accent6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A46C636-BA41-9A16-F024-814025ADE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570" y="1834096"/>
            <a:ext cx="3972655" cy="29530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CDE6CE-7CB6-2308-A214-F95903461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72" y="958335"/>
            <a:ext cx="3764599" cy="1683098"/>
          </a:xfrm>
          <a:prstGeom prst="rect">
            <a:avLst/>
          </a:prstGeom>
        </p:spPr>
      </p:pic>
      <p:pic>
        <p:nvPicPr>
          <p:cNvPr id="6" name="Picture 5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47CBA876-E456-1AD0-7B61-DD126D74C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73" y="2782690"/>
            <a:ext cx="3632200" cy="901700"/>
          </a:xfrm>
          <a:prstGeom prst="rect">
            <a:avLst/>
          </a:prstGeom>
        </p:spPr>
      </p:pic>
      <p:pic>
        <p:nvPicPr>
          <p:cNvPr id="7" name="Picture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6F979CAF-C4E8-A97A-F416-FF710593D1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973" y="3825648"/>
            <a:ext cx="3746500" cy="1282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C1B873-6126-35B9-802A-4B2ED0BF443A}"/>
              </a:ext>
            </a:extLst>
          </p:cNvPr>
          <p:cNvSpPr txBox="1"/>
          <p:nvPr/>
        </p:nvSpPr>
        <p:spPr>
          <a:xfrm>
            <a:off x="1128092" y="773668"/>
            <a:ext cx="2018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7-point stencil</a:t>
            </a:r>
          </a:p>
        </p:txBody>
      </p:sp>
    </p:spTree>
    <p:extLst>
      <p:ext uri="{BB962C8B-B14F-4D97-AF65-F5344CB8AC3E}">
        <p14:creationId xmlns:p14="http://schemas.microsoft.com/office/powerpoint/2010/main" val="34280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5D8F09-BB1E-B643-8851-80097A3D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Frontier on-node scalability using </a:t>
            </a:r>
            <a:r>
              <a:rPr lang="en-US" dirty="0" err="1"/>
              <a:t>AMDGPU.jl</a:t>
            </a:r>
            <a:r>
              <a:rPr lang="en-US" dirty="0"/>
              <a:t> for several GPUs</a:t>
            </a:r>
          </a:p>
        </p:txBody>
      </p:sp>
      <p:sp>
        <p:nvSpPr>
          <p:cNvPr id="228" name="Google Shape;228;p23" hidden="1"/>
          <p:cNvSpPr txBox="1">
            <a:spLocks noGrp="1"/>
          </p:cNvSpPr>
          <p:nvPr>
            <p:ph type="sldNum" idx="4294967295"/>
          </p:nvPr>
        </p:nvSpPr>
        <p:spPr>
          <a:xfrm>
            <a:off x="10955032" y="6422137"/>
            <a:ext cx="551167" cy="338328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fld id="{D57F1E4F-1CFF-5643-939E-217C01CDF565}" type="slidenum">
              <a:rPr lang="en-US" smtClean="0"/>
              <a:pPr algn="r">
                <a:spcBef>
                  <a:spcPts val="0"/>
                </a:spcBef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85BAD5D3-4E07-044A-E19E-1239AD866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98" y="1835351"/>
            <a:ext cx="10972800" cy="4787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92D48C-044C-F9E4-5F21-40B4BC06C624}"/>
              </a:ext>
            </a:extLst>
          </p:cNvPr>
          <p:cNvSpPr txBox="1"/>
          <p:nvPr/>
        </p:nvSpPr>
        <p:spPr>
          <a:xfrm>
            <a:off x="320918" y="1143000"/>
            <a:ext cx="11060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Bandwidth distribution for 4,096 GCD (GPUs) and 20 timesteps.  HIP ~ 600 GB/s (800 GB/s claimed on MI250x), Theoretical Peak on MI250x = 1,600 GB/s </a:t>
            </a:r>
          </a:p>
        </p:txBody>
      </p:sp>
    </p:spTree>
    <p:extLst>
      <p:ext uri="{BB962C8B-B14F-4D97-AF65-F5344CB8AC3E}">
        <p14:creationId xmlns:p14="http://schemas.microsoft.com/office/powerpoint/2010/main" val="3730783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 hidden="1"/>
          <p:cNvSpPr txBox="1">
            <a:spLocks noGrp="1"/>
          </p:cNvSpPr>
          <p:nvPr>
            <p:ph type="sldNum" idx="4294967295"/>
          </p:nvPr>
        </p:nvSpPr>
        <p:spPr>
          <a:xfrm>
            <a:off x="10955032" y="6422137"/>
            <a:ext cx="551167" cy="338328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fld id="{D57F1E4F-1CFF-5643-939E-217C01CDF565}" type="slidenum">
              <a:rPr lang="en-US" smtClean="0"/>
              <a:pPr algn="r">
                <a:spcBef>
                  <a:spcPts val="0"/>
                </a:spcBef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834BD6-9CC2-4A18-68B4-62CB5A39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GrayScott.jl</a:t>
            </a:r>
            <a:r>
              <a:rPr lang="en-US" dirty="0"/>
              <a:t> Weak Scaling on Frontier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24172-F634-E008-08F3-F4427FAF3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307" y="1075765"/>
            <a:ext cx="8134782" cy="5175133"/>
          </a:xfrm>
          <a:prstGeom prst="rect">
            <a:avLst/>
          </a:prstGeom>
          <a:noFill/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BF89C9E-9539-899D-4CEA-29FBEA55765C}"/>
              </a:ext>
            </a:extLst>
          </p:cNvPr>
          <p:cNvSpPr txBox="1">
            <a:spLocks/>
          </p:cNvSpPr>
          <p:nvPr/>
        </p:nvSpPr>
        <p:spPr>
          <a:xfrm>
            <a:off x="253785" y="1271587"/>
            <a:ext cx="3576228" cy="401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7338" indent="-28733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2000" kern="1200" cap="none" baseline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625475" indent="-2794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kern="1200" cap="none" baseline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-23018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144588" indent="-17303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1482725" indent="-2222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lang="en-US" sz="1600" kern="1200" cap="none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Tested successfully up to 512 nodes (5% of Frontier) 1 GCD/MPI proc using </a:t>
            </a:r>
            <a:r>
              <a:rPr lang="en-US" sz="2400" dirty="0" err="1"/>
              <a:t>MPI.jl</a:t>
            </a:r>
            <a:endParaRPr lang="en-US" sz="2400" dirty="0"/>
          </a:p>
          <a:p>
            <a:r>
              <a:rPr lang="en-US" sz="2400" dirty="0"/>
              <a:t>Tried 4K nodes (50% of Frontier) resulted in a </a:t>
            </a:r>
            <a:r>
              <a:rPr lang="en-US" sz="2400" dirty="0" err="1"/>
              <a:t>libfabric</a:t>
            </a:r>
            <a:r>
              <a:rPr lang="en-US" sz="2400" dirty="0"/>
              <a:t> error</a:t>
            </a:r>
          </a:p>
          <a:p>
            <a:r>
              <a:rPr lang="en-US" sz="2400" dirty="0"/>
              <a:t>2-3% variability up to 64 nodes</a:t>
            </a:r>
          </a:p>
          <a:p>
            <a:r>
              <a:rPr lang="en-US" sz="2400" dirty="0"/>
              <a:t>12-15% variability at 512 nodes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6010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 hidden="1"/>
          <p:cNvSpPr txBox="1">
            <a:spLocks noGrp="1"/>
          </p:cNvSpPr>
          <p:nvPr>
            <p:ph type="sldNum" idx="4294967295"/>
          </p:nvPr>
        </p:nvSpPr>
        <p:spPr>
          <a:xfrm>
            <a:off x="10955032" y="6422137"/>
            <a:ext cx="551167" cy="338328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fld id="{D57F1E4F-1CFF-5643-939E-217C01CDF565}" type="slidenum">
              <a:rPr lang="en-US" smtClean="0"/>
              <a:pPr algn="r">
                <a:spcBef>
                  <a:spcPts val="0"/>
                </a:spcBef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834BD6-9CC2-4A18-68B4-62CB5A39A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9557195" cy="48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GrayScott.jl</a:t>
            </a:r>
            <a:r>
              <a:rPr lang="en-US" dirty="0"/>
              <a:t> Parallel I/O Weak Scaling on Frontier file system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BF89C9E-9539-899D-4CEA-29FBEA55765C}"/>
              </a:ext>
            </a:extLst>
          </p:cNvPr>
          <p:cNvSpPr txBox="1">
            <a:spLocks/>
          </p:cNvSpPr>
          <p:nvPr/>
        </p:nvSpPr>
        <p:spPr>
          <a:xfrm>
            <a:off x="245805" y="1814512"/>
            <a:ext cx="3921461" cy="3986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7338" indent="-28733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2000" kern="1200" cap="none" baseline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625475" indent="-2794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kern="1200" cap="none" baseline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-23018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144588" indent="-17303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1482725" indent="-2222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lang="en-US" sz="1600" kern="1200" cap="none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tested parallel I/O using Julia via the </a:t>
            </a:r>
            <a:r>
              <a:rPr lang="en-US" sz="2400" dirty="0">
                <a:hlinkClick r:id="rId3"/>
              </a:rPr>
              <a:t>ADIOS2.jl</a:t>
            </a:r>
            <a:r>
              <a:rPr lang="en-US" sz="2400" dirty="0"/>
              <a:t> Julia bindings</a:t>
            </a:r>
          </a:p>
          <a:p>
            <a:r>
              <a:rPr lang="en-US" sz="2400" dirty="0"/>
              <a:t>ADIOS2 is a high-performance data I/O library funded by the US Department of Energy SC ASCR</a:t>
            </a:r>
          </a:p>
          <a:p>
            <a:r>
              <a:rPr lang="en-US" sz="2400" dirty="0"/>
              <a:t>Results are shown for the Orion file system</a:t>
            </a:r>
          </a:p>
          <a:p>
            <a:r>
              <a:rPr lang="en-US" sz="2400" dirty="0"/>
              <a:t>ADIOS2.jl shows negligible overhead </a:t>
            </a:r>
            <a:r>
              <a:rPr lang="en-US" sz="2400" dirty="0" err="1"/>
              <a:t>wrt</a:t>
            </a:r>
            <a:r>
              <a:rPr lang="en-US" sz="2400" dirty="0"/>
              <a:t> ADIOS2 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6E932-C580-C154-6A9C-199F23462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66" y="957263"/>
            <a:ext cx="7778928" cy="5057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73D11F-0BF8-665D-7502-DBA8094A5BF3}"/>
              </a:ext>
            </a:extLst>
          </p:cNvPr>
          <p:cNvSpPr txBox="1"/>
          <p:nvPr/>
        </p:nvSpPr>
        <p:spPr>
          <a:xfrm>
            <a:off x="1543986" y="6281091"/>
            <a:ext cx="10648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Godoy, W. F.,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Podhorszki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Wang, R., Atkins, C., Eisenhauer, G., Gu, J., ... &amp;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Klasky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(2020). Adios 2: The adaptable input output system. a framework for high-performance data management. 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SoftwareX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12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100561.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5"/>
              </a:rPr>
              <a:t>https://doi.org/10.1016/j.softx.2020.100561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1334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 hidden="1"/>
          <p:cNvSpPr txBox="1">
            <a:spLocks noGrp="1"/>
          </p:cNvSpPr>
          <p:nvPr>
            <p:ph type="sldNum" idx="4294967295"/>
          </p:nvPr>
        </p:nvSpPr>
        <p:spPr>
          <a:xfrm>
            <a:off x="10955032" y="6422137"/>
            <a:ext cx="551167" cy="338328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fld id="{D57F1E4F-1CFF-5643-939E-217C01CDF565}" type="slidenum">
              <a:rPr lang="en-US" smtClean="0"/>
              <a:pPr algn="r">
                <a:spcBef>
                  <a:spcPts val="0"/>
                </a:spcBef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834BD6-9CC2-4A18-68B4-62CB5A39A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4320"/>
            <a:ext cx="6090954" cy="48013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analysis on </a:t>
            </a:r>
            <a:r>
              <a:rPr lang="en-US" dirty="0" err="1"/>
              <a:t>JupyterHub</a:t>
            </a:r>
            <a:r>
              <a:rPr lang="en-US" dirty="0"/>
              <a:t> at OLCF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BF89C9E-9539-899D-4CEA-29FBEA55765C}"/>
              </a:ext>
            </a:extLst>
          </p:cNvPr>
          <p:cNvSpPr txBox="1">
            <a:spLocks/>
          </p:cNvSpPr>
          <p:nvPr/>
        </p:nvSpPr>
        <p:spPr>
          <a:xfrm>
            <a:off x="396394" y="1246754"/>
            <a:ext cx="5275744" cy="3986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7338" indent="-28733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2000" kern="1200" cap="none" baseline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625475" indent="-2794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kern="1200" cap="none" baseline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-23018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16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144588" indent="-173038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Century Gothic" panose="020B0502020202020204" pitchFamily="34" charset="0"/>
              <a:buChar char="•"/>
              <a:defRPr sz="14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1482725" indent="-2222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lang="en-US" sz="1600" kern="1200" cap="none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linkClick r:id="rId3"/>
              </a:rPr>
              <a:t>https://jupyter.olcf.ornl.gov/</a:t>
            </a:r>
            <a:r>
              <a:rPr lang="en-US" sz="2400" dirty="0"/>
              <a:t> </a:t>
            </a:r>
          </a:p>
          <a:p>
            <a:r>
              <a:rPr lang="en-US" sz="2400" dirty="0"/>
              <a:t>We launched a Julia kernel on </a:t>
            </a:r>
            <a:r>
              <a:rPr lang="en-US" sz="2400" dirty="0" err="1"/>
              <a:t>JupyterHub</a:t>
            </a:r>
            <a:r>
              <a:rPr lang="en-US" sz="2400" dirty="0"/>
              <a:t> to read and analyze data</a:t>
            </a:r>
          </a:p>
          <a:p>
            <a:r>
              <a:rPr lang="en-US" sz="2400" dirty="0"/>
              <a:t>We read with ADIOS2.jl and visualize with </a:t>
            </a:r>
            <a:r>
              <a:rPr lang="en-US" sz="2400" dirty="0" err="1"/>
              <a:t>Makie.jl</a:t>
            </a:r>
            <a:endParaRPr lang="en-US" sz="2400" dirty="0"/>
          </a:p>
          <a:p>
            <a:r>
              <a:rPr lang="en-US" sz="2400" dirty="0"/>
              <a:t>JIT and TTFX (time to first plot) can be a nuance</a:t>
            </a:r>
          </a:p>
          <a:p>
            <a:r>
              <a:rPr lang="en-US" sz="2400" dirty="0" err="1"/>
              <a:t>Pluto.jl</a:t>
            </a:r>
            <a:r>
              <a:rPr lang="en-US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73D11F-0BF8-665D-7502-DBA8094A5BF3}"/>
              </a:ext>
            </a:extLst>
          </p:cNvPr>
          <p:cNvSpPr txBox="1"/>
          <p:nvPr/>
        </p:nvSpPr>
        <p:spPr>
          <a:xfrm>
            <a:off x="1514006" y="6281091"/>
            <a:ext cx="10677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Godoy, W. F.,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Podhorszki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Wang, R., Atkins, C., Eisenhauer, G., Gu, J., ... &amp;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Klasky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(2020). Adios 2: The adaptable input output system. a framework for high-performance data management. 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SoftwareX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12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100561.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https://doi.org/10.1016/j.softx.2020.100561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1400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41E48D-E6B9-2AD0-1CA5-105B38B01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348" y="198629"/>
            <a:ext cx="5114324" cy="608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08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496B314-B338-E04B-BA6C-8B64130494BB}"/>
              </a:ext>
            </a:extLst>
          </p:cNvPr>
          <p:cNvSpPr txBox="1">
            <a:spLocks/>
          </p:cNvSpPr>
          <p:nvPr/>
        </p:nvSpPr>
        <p:spPr bwMode="auto">
          <a:xfrm>
            <a:off x="369269" y="140473"/>
            <a:ext cx="9509885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r>
              <a:rPr lang="en-US" dirty="0"/>
              <a:t>Recent efforts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4A5C0F-EACA-A806-7314-8F89B6DAE2FE}"/>
              </a:ext>
            </a:extLst>
          </p:cNvPr>
          <p:cNvSpPr txBox="1">
            <a:spLocks/>
          </p:cNvSpPr>
          <p:nvPr/>
        </p:nvSpPr>
        <p:spPr>
          <a:xfrm>
            <a:off x="252922" y="703226"/>
            <a:ext cx="5128548" cy="3142693"/>
          </a:xfrm>
          <a:prstGeom prst="rect">
            <a:avLst/>
          </a:prstGeom>
        </p:spPr>
        <p:txBody>
          <a:bodyPr/>
          <a:lstStyle>
            <a:lvl1pPr marL="287338" indent="-28733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8975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030288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Investigate new approaches in the post-ECP landscape: Julia for HPC, LLMs for HPC</a:t>
            </a:r>
          </a:p>
          <a:p>
            <a:r>
              <a:rPr lang="en-US" sz="1600" dirty="0"/>
              <a:t>Recent interest in the high-productivity + high-performance space</a:t>
            </a:r>
          </a:p>
          <a:p>
            <a:r>
              <a:rPr lang="en-US" sz="1600" dirty="0"/>
              <a:t>Enabled me to mentor in our internship program for the last 3 years (Intern got prestigious DOE CGSF fellowship)</a:t>
            </a:r>
          </a:p>
          <a:p>
            <a:r>
              <a:rPr lang="en-US" sz="1600" dirty="0"/>
              <a:t>Build a “Julia for HPC” community </a:t>
            </a:r>
            <a:r>
              <a:rPr lang="en-US" sz="1600" dirty="0">
                <a:hlinkClick r:id="rId3"/>
              </a:rPr>
              <a:t>https://juliaparallel.org/resources/</a:t>
            </a:r>
            <a:r>
              <a:rPr lang="en-US" sz="1600" dirty="0"/>
              <a:t> </a:t>
            </a:r>
          </a:p>
          <a:p>
            <a:r>
              <a:rPr lang="en-US" sz="1600" dirty="0"/>
              <a:t>Explore LLMs for scientific </a:t>
            </a:r>
            <a:r>
              <a:rPr lang="en-US" sz="1600" dirty="0" err="1"/>
              <a:t>languges</a:t>
            </a:r>
            <a:endParaRPr lang="en-US" sz="16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4CF61C-AA70-3DF6-C01D-645851811F84}"/>
              </a:ext>
            </a:extLst>
          </p:cNvPr>
          <p:cNvSpPr txBox="1"/>
          <p:nvPr/>
        </p:nvSpPr>
        <p:spPr>
          <a:xfrm>
            <a:off x="5124212" y="4773638"/>
            <a:ext cx="68028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Highlights: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Building Julia for HPC </a:t>
            </a:r>
            <a:r>
              <a:rPr lang="en-US" b="1" dirty="0"/>
              <a:t>research</a:t>
            </a:r>
            <a:r>
              <a:rPr lang="en-US" dirty="0"/>
              <a:t> and </a:t>
            </a:r>
            <a:r>
              <a:rPr lang="en-US" b="1" dirty="0"/>
              <a:t>community</a:t>
            </a:r>
            <a:r>
              <a:rPr lang="en-US" dirty="0"/>
              <a:t> activities: tutorials, papers, SC </a:t>
            </a:r>
            <a:r>
              <a:rPr lang="en-US" dirty="0" err="1"/>
              <a:t>BoFs</a:t>
            </a:r>
            <a:r>
              <a:rPr lang="en-US" dirty="0"/>
              <a:t> 22/23, </a:t>
            </a:r>
            <a:r>
              <a:rPr lang="en-US" b="1" dirty="0"/>
              <a:t>SC24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2023 IPDPS HIPS workshop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2023 ICPP P2S2 paper on generative AI for HPC kernels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Best Paper </a:t>
            </a:r>
            <a:r>
              <a:rPr lang="en-US" dirty="0"/>
              <a:t>at the SC23 WORKS workshop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D-HPC Workshop at SC23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EDDAE8F-7D8A-53C9-5AE8-AFFF15836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22" y="5406933"/>
            <a:ext cx="4121046" cy="111415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E8B65E3-31A4-904D-C620-953113CC5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99" y="4122295"/>
            <a:ext cx="4407741" cy="974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02EF21-4AC6-CAC3-51FF-232BA6AC2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417" y="2225605"/>
            <a:ext cx="4047899" cy="230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6346E84-475C-B612-F1AC-B8DD4E0B4D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570" y="2360692"/>
            <a:ext cx="3777765" cy="13456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AFC7BC6-920F-7E50-CFC8-20514547C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416" y="157178"/>
            <a:ext cx="4047899" cy="208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67AB95-D9FC-CEE5-E622-C1466374F3B0}"/>
              </a:ext>
            </a:extLst>
          </p:cNvPr>
          <p:cNvSpPr txBox="1"/>
          <p:nvPr/>
        </p:nvSpPr>
        <p:spPr>
          <a:xfrm>
            <a:off x="7175786" y="4702248"/>
            <a:ext cx="4616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https://shinstitute.org/srp-mentor-spotlight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72876-57AD-1776-9FDF-F7AF34474AA1}"/>
              </a:ext>
            </a:extLst>
          </p:cNvPr>
          <p:cNvSpPr txBox="1"/>
          <p:nvPr/>
        </p:nvSpPr>
        <p:spPr>
          <a:xfrm>
            <a:off x="9484271" y="440425"/>
            <a:ext cx="25680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https://www.youtube.com/watch?v=E2a7jXFp21Y&amp;t=1590s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65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8FC7-B9C4-4C69-BB45-8D8A5132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21" y="105226"/>
            <a:ext cx="11415229" cy="535531"/>
          </a:xfrm>
        </p:spPr>
        <p:txBody>
          <a:bodyPr/>
          <a:lstStyle/>
          <a:p>
            <a:r>
              <a:rPr lang="en-US" dirty="0"/>
              <a:t>Julia HPC Efforts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F4E83-A48D-314F-A760-B610637CE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856" y="1985338"/>
            <a:ext cx="3130635" cy="990883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6F178E1-6C43-374E-92A0-D3DD3EABC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9522" y="640756"/>
            <a:ext cx="5217818" cy="4995545"/>
          </a:xfrm>
          <a:ln>
            <a:noFill/>
          </a:ln>
        </p:spPr>
        <p:txBody>
          <a:bodyPr/>
          <a:lstStyle/>
          <a:p>
            <a:r>
              <a:rPr lang="en-US" dirty="0"/>
              <a:t>Projects:</a:t>
            </a:r>
          </a:p>
          <a:p>
            <a:r>
              <a:rPr lang="en-US" dirty="0"/>
              <a:t>External Engagements with Julia HPC</a:t>
            </a:r>
          </a:p>
          <a:p>
            <a:pPr lvl="1"/>
            <a:r>
              <a:rPr lang="en-US" dirty="0"/>
              <a:t>Monthly meetings with stakeholders</a:t>
            </a:r>
          </a:p>
          <a:p>
            <a:pPr lvl="1"/>
            <a:r>
              <a:rPr lang="en-US" dirty="0">
                <a:hlinkClick r:id="rId4"/>
              </a:rPr>
              <a:t>JuliaCon 2022/2023 HPC minisymposium</a:t>
            </a:r>
            <a:endParaRPr lang="en-US" dirty="0"/>
          </a:p>
          <a:p>
            <a:pPr lvl="1"/>
            <a:r>
              <a:rPr lang="en-US" dirty="0"/>
              <a:t>Julia HPC Position paper in the works</a:t>
            </a:r>
          </a:p>
          <a:p>
            <a:pPr lvl="1"/>
            <a:r>
              <a:rPr lang="en-US" dirty="0">
                <a:hlinkClick r:id="rId5"/>
              </a:rPr>
              <a:t>ECP BoF Session on Rapid Prototyping for HPC using Julia, Python Numba, Flang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SC22/23 BoF “Julia for HPC”</a:t>
            </a:r>
            <a:endParaRPr lang="en-US" dirty="0"/>
          </a:p>
          <a:p>
            <a:pPr lvl="1"/>
            <a:r>
              <a:rPr lang="en-US" dirty="0"/>
              <a:t>OLCF/NERSC Tutorials (this week)</a:t>
            </a:r>
          </a:p>
          <a:p>
            <a:pPr lvl="1"/>
            <a:r>
              <a:rPr lang="en-US" b="1" dirty="0"/>
              <a:t>Upcoming SC24 Tutorial </a:t>
            </a:r>
          </a:p>
          <a:p>
            <a:r>
              <a:rPr lang="en-US" dirty="0"/>
              <a:t>Internal Engagements</a:t>
            </a:r>
          </a:p>
          <a:p>
            <a:pPr lvl="1"/>
            <a:r>
              <a:rPr lang="en-US" dirty="0"/>
              <a:t>Tutorials at ORNL Software and Data Expo</a:t>
            </a:r>
          </a:p>
          <a:p>
            <a:pPr lvl="1"/>
            <a:r>
              <a:rPr lang="en-US" dirty="0">
                <a:hlinkClick r:id="rId7"/>
              </a:rPr>
              <a:t>Julia Workshop for ORNL Science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OLCF User Call: Julia for HPC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88925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D5871-6636-BD4C-B182-E119E1F222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2926" y="390039"/>
            <a:ext cx="6346856" cy="1505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6E0227-5CB6-2248-8E8B-12F4B8CD17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5869" y="3837511"/>
            <a:ext cx="3239930" cy="128840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04B720F-7827-F032-E627-AD7FDB65E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71" y="2147901"/>
            <a:ext cx="2922991" cy="164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F591AB7-47FE-34C2-B51E-DA144BF99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887" y="5092680"/>
            <a:ext cx="3239930" cy="164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67C29C4D-79C0-0EAA-DA86-CC298CC33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856" y="4756425"/>
            <a:ext cx="3012339" cy="175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48F6B71-59D9-E631-90C3-9E6F404AC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475" y="3676130"/>
            <a:ext cx="2576720" cy="144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ADD588-8495-D368-412A-53A7D700C10B}"/>
              </a:ext>
            </a:extLst>
          </p:cNvPr>
          <p:cNvSpPr txBox="1"/>
          <p:nvPr/>
        </p:nvSpPr>
        <p:spPr>
          <a:xfrm>
            <a:off x="10076968" y="3366162"/>
            <a:ext cx="74411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SC23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F4FFD-179E-C566-BA5C-B989AF7E7C2A}"/>
              </a:ext>
            </a:extLst>
          </p:cNvPr>
          <p:cNvSpPr txBox="1"/>
          <p:nvPr/>
        </p:nvSpPr>
        <p:spPr>
          <a:xfrm>
            <a:off x="7068057" y="1888764"/>
            <a:ext cx="74411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SC22</a:t>
            </a:r>
          </a:p>
        </p:txBody>
      </p:sp>
    </p:spTree>
    <p:extLst>
      <p:ext uri="{BB962C8B-B14F-4D97-AF65-F5344CB8AC3E}">
        <p14:creationId xmlns:p14="http://schemas.microsoft.com/office/powerpoint/2010/main" val="538639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5D8F09-BB1E-B643-8851-80097A3D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300" y="90605"/>
            <a:ext cx="11425200" cy="501600"/>
          </a:xfrm>
        </p:spPr>
        <p:txBody>
          <a:bodyPr/>
          <a:lstStyle/>
          <a:p>
            <a:r>
              <a:rPr lang="en-US" dirty="0"/>
              <a:t>Community Efforts in HPC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C5922C-576A-CA43-8CA2-6A5AD31CF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823" y="592205"/>
            <a:ext cx="4029275" cy="4789264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HPC “backends”: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3"/>
              </a:rPr>
              <a:t>https://juliagpu.org/: AMDGPU.jl</a:t>
            </a:r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, </a:t>
            </a:r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4"/>
              </a:rPr>
              <a:t>CUDA.jl</a:t>
            </a:r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5"/>
              </a:rPr>
              <a:t>OneAPI.jl</a:t>
            </a:r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, </a:t>
            </a:r>
            <a:r>
              <a:rPr lang="en-US" sz="2000" dirty="0" err="1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6"/>
              </a:rPr>
              <a:t>Metal.jl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  <a:cs typeface="Times New Roman" panose="02020603050405020304" pitchFamily="18" charset="0"/>
              <a:hlinkClick r:id="rId7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7"/>
              </a:rPr>
              <a:t>KernelAbstractions.jl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8"/>
              </a:rPr>
              <a:t>JACC.jl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9"/>
              </a:rPr>
              <a:t>MPI.jl</a:t>
            </a:r>
            <a:endParaRPr lang="en-US" sz="2000" dirty="0">
              <a:solidFill>
                <a:schemeClr val="tx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10"/>
              </a:rPr>
              <a:t>Threads 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(part of Base)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11"/>
              </a:rPr>
              <a:t>ADIOS2.jl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12"/>
              </a:rPr>
              <a:t>HDF5.jl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13"/>
              </a:rPr>
              <a:t>Monthly HPC Call 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(Valentin </a:t>
            </a:r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Churavy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 MIT)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14"/>
              </a:rPr>
              <a:t>Porting miniWeather App to Julia 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Youngsung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Kim, Hyun Kang, and </a:t>
            </a:r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Sarat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Sreepathi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 CSED)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  <a:hlinkClick r:id="rId15"/>
              </a:rPr>
              <a:t>Julia + Sunway + QC at SC22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sldNum" idx="12"/>
          </p:nvPr>
        </p:nvSpPr>
        <p:spPr>
          <a:xfrm>
            <a:off x="11483995" y="5778501"/>
            <a:ext cx="731600" cy="5248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/>
              <a:pPr algn="r">
                <a:spcBef>
                  <a:spcPts val="0"/>
                </a:spcBef>
                <a:spcAft>
                  <a:spcPts val="0"/>
                </a:spcAft>
              </a:pPr>
              <a:t>27</a:t>
            </a:fld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3D10CA-BFF2-754B-A68E-8B4F4AEEB330}"/>
              </a:ext>
            </a:extLst>
          </p:cNvPr>
          <p:cNvSpPr txBox="1"/>
          <p:nvPr/>
        </p:nvSpPr>
        <p:spPr>
          <a:xfrm>
            <a:off x="4469883" y="615435"/>
            <a:ext cx="611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6"/>
              </a:rPr>
              <a:t>https://github.com/omlins/julia-gpu-course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47330-6572-0D49-8B2D-E5678AC092C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45770" y="1072972"/>
            <a:ext cx="3485048" cy="1053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D5CA83-1C7E-8A43-BFA7-055C653DFF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95790" y="2646723"/>
            <a:ext cx="2921449" cy="9665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CDDD1F-45B9-304B-91BB-A55FC43A3BEE}"/>
              </a:ext>
            </a:extLst>
          </p:cNvPr>
          <p:cNvSpPr txBox="1"/>
          <p:nvPr/>
        </p:nvSpPr>
        <p:spPr>
          <a:xfrm>
            <a:off x="4469073" y="2215766"/>
            <a:ext cx="5813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9"/>
              </a:rPr>
              <a:t>https://enccs.github.io/Julia-for-HPC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7AD4CA-5D9A-D04B-A1E8-8D32C25D041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68152" y="5379856"/>
            <a:ext cx="4269314" cy="6626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317D5D2-BD10-1246-93E0-7CB3AEA338F9}"/>
              </a:ext>
            </a:extLst>
          </p:cNvPr>
          <p:cNvSpPr txBox="1"/>
          <p:nvPr/>
        </p:nvSpPr>
        <p:spPr>
          <a:xfrm>
            <a:off x="4469883" y="4979436"/>
            <a:ext cx="611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1"/>
              </a:rPr>
              <a:t>https://docs.dftk.org/stable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8AD435F-FA30-5C45-A361-FB5B1DBCB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512" y="709687"/>
            <a:ext cx="2352483" cy="233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8849D2E-FC83-3D4B-A56A-396135E71EF3}"/>
              </a:ext>
            </a:extLst>
          </p:cNvPr>
          <p:cNvSpPr txBox="1"/>
          <p:nvPr/>
        </p:nvSpPr>
        <p:spPr>
          <a:xfrm>
            <a:off x="9313136" y="502006"/>
            <a:ext cx="34435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3"/>
              </a:rPr>
              <a:t>Top15 most popular packages</a:t>
            </a:r>
            <a:r>
              <a:rPr lang="en-US" sz="1200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03A683-5851-4846-8151-2010705DD33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08773" y="4074903"/>
            <a:ext cx="3033747" cy="11571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8553B4-75CC-C441-A8E1-FB442C392913}"/>
              </a:ext>
            </a:extLst>
          </p:cNvPr>
          <p:cNvSpPr txBox="1"/>
          <p:nvPr/>
        </p:nvSpPr>
        <p:spPr>
          <a:xfrm>
            <a:off x="9008773" y="3779753"/>
            <a:ext cx="2921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5" tooltip="https://sinews.siam.org/Details-Page/rapid-prototyping-with-julia-from-mathematics-to-fast-code"/>
              </a:rPr>
              <a:t>ECP ExaSDG on Summit</a:t>
            </a:r>
            <a:r>
              <a:rPr lang="en-US" sz="1400" b="0" i="0" u="sng" dirty="0">
                <a:solidFill>
                  <a:srgbClr val="0563C1"/>
                </a:solidFill>
                <a:effectLst/>
                <a:latin typeface="Calibri" panose="020F0502020204030204" pitchFamily="34" charset="0"/>
              </a:rPr>
              <a:t> </a:t>
            </a:r>
            <a:endParaRPr 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9CD4F5-4DCE-0F44-82EB-2DB341CE343A}"/>
              </a:ext>
            </a:extLst>
          </p:cNvPr>
          <p:cNvSpPr txBox="1"/>
          <p:nvPr/>
        </p:nvSpPr>
        <p:spPr>
          <a:xfrm>
            <a:off x="4748880" y="6242565"/>
            <a:ext cx="258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6"/>
              </a:rPr>
              <a:t>https://juliaastro.github.io/dev</a:t>
            </a:r>
            <a:r>
              <a:rPr lang="en-US" sz="1400" dirty="0"/>
              <a:t> 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0BD459E-14E4-8914-5081-064B9DDF144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41500" y="5280333"/>
            <a:ext cx="3202212" cy="1378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BF5FD1-A0AC-AAA8-B953-0B0F89FED2FF}"/>
              </a:ext>
            </a:extLst>
          </p:cNvPr>
          <p:cNvSpPr txBox="1"/>
          <p:nvPr/>
        </p:nvSpPr>
        <p:spPr>
          <a:xfrm>
            <a:off x="4748880" y="6515330"/>
            <a:ext cx="6468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8"/>
              </a:rPr>
              <a:t>https://github.com/JuliaParallel</a:t>
            </a:r>
            <a:r>
              <a:rPr lang="en-US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0BB7D-CA8F-5015-987E-C1E90825B6A9}"/>
              </a:ext>
            </a:extLst>
          </p:cNvPr>
          <p:cNvSpPr txBox="1"/>
          <p:nvPr/>
        </p:nvSpPr>
        <p:spPr>
          <a:xfrm>
            <a:off x="4469073" y="4082708"/>
            <a:ext cx="3033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9"/>
              </a:rPr>
              <a:t>https://github.com/CliMA</a:t>
            </a:r>
            <a:r>
              <a:rPr lang="en-US" dirty="0"/>
              <a:t> 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F28AE83-9809-4845-042F-D2EEC85FEAB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7025" y="5778501"/>
            <a:ext cx="2849634" cy="8391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F043CC-6798-171C-C763-F30566B15045}"/>
              </a:ext>
            </a:extLst>
          </p:cNvPr>
          <p:cNvSpPr txBox="1"/>
          <p:nvPr/>
        </p:nvSpPr>
        <p:spPr>
          <a:xfrm>
            <a:off x="4469073" y="4501649"/>
            <a:ext cx="426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1"/>
              </a:rPr>
              <a:t>https://github.com/SunnySuite/Sunny.jl</a:t>
            </a:r>
            <a:r>
              <a:rPr lang="en-US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B3D711-4841-ED3E-6A6A-AC964A1CEA9D}"/>
              </a:ext>
            </a:extLst>
          </p:cNvPr>
          <p:cNvSpPr txBox="1"/>
          <p:nvPr/>
        </p:nvSpPr>
        <p:spPr>
          <a:xfrm>
            <a:off x="9313136" y="2917361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2"/>
              </a:rPr>
              <a:t>https://sciml.ai/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98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93856-2527-D442-9C1D-D241E61E1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9F78A-2C23-1B4A-BA6A-81C6332F5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775921"/>
            <a:ext cx="10455947" cy="4194400"/>
          </a:xfrm>
        </p:spPr>
        <p:txBody>
          <a:bodyPr/>
          <a:lstStyle/>
          <a:p>
            <a:pPr marL="177796" indent="0">
              <a:buNone/>
            </a:pPr>
            <a:endParaRPr lang="en-US" dirty="0"/>
          </a:p>
          <a:p>
            <a:r>
              <a:rPr lang="en-US" dirty="0"/>
              <a:t>Welcome</a:t>
            </a:r>
          </a:p>
          <a:p>
            <a:endParaRPr lang="en-US" dirty="0"/>
          </a:p>
          <a:p>
            <a:r>
              <a:rPr lang="en-US" dirty="0"/>
              <a:t>Julia’s value proposition for science: LLVM + Coordinated Ecosystem</a:t>
            </a:r>
          </a:p>
          <a:p>
            <a:endParaRPr lang="en-US" dirty="0"/>
          </a:p>
          <a:p>
            <a:r>
              <a:rPr lang="en-US" dirty="0"/>
              <a:t>Update:  Efforts in HPC</a:t>
            </a:r>
          </a:p>
          <a:p>
            <a:pPr marL="177796" indent="0">
              <a:buNone/>
            </a:pPr>
            <a:endParaRPr lang="en-US" dirty="0"/>
          </a:p>
          <a:p>
            <a:r>
              <a:rPr lang="en-US" b="1" dirty="0"/>
              <a:t>Resources: where to get started?</a:t>
            </a:r>
          </a:p>
          <a:p>
            <a:endParaRPr lang="en-US" dirty="0"/>
          </a:p>
          <a:p>
            <a:r>
              <a:rPr lang="en-US" dirty="0"/>
              <a:t>Acknowledgments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84CF3-52EC-4245-8330-C52BAA81C3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333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93856-2527-D442-9C1D-D241E61E1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started?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9F78A-2C23-1B4A-BA6A-81C6332F5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431" y="594033"/>
            <a:ext cx="11883213" cy="1343417"/>
          </a:xfrm>
        </p:spPr>
        <p:txBody>
          <a:bodyPr/>
          <a:lstStyle/>
          <a:p>
            <a:r>
              <a:rPr lang="en-US" dirty="0"/>
              <a:t>Pick a gentle tutorial: </a:t>
            </a:r>
            <a:r>
              <a:rPr lang="en-US" dirty="0">
                <a:hlinkClick r:id="rId3"/>
              </a:rPr>
              <a:t>https://techytok.com/from-zero-to-julia/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https://github.com/ornl-training/julia-basics</a:t>
            </a:r>
            <a:r>
              <a:rPr lang="en-US" dirty="0"/>
              <a:t>  (training by WF Godoy &amp; Philip Fackler) OLCF Tutorial: </a:t>
            </a:r>
            <a:r>
              <a:rPr lang="en-US" dirty="0">
                <a:hlinkClick r:id="rId5"/>
              </a:rPr>
              <a:t>https://juliaornl.github.io/TutorialJuliaHPC/applications/GrayScott/01-Solver.html</a:t>
            </a:r>
            <a:r>
              <a:rPr lang="en-US" dirty="0"/>
              <a:t> </a:t>
            </a:r>
          </a:p>
          <a:p>
            <a:r>
              <a:rPr lang="en-US" dirty="0"/>
              <a:t>Use VS Code as the official IDE + debugger</a:t>
            </a:r>
          </a:p>
          <a:p>
            <a:r>
              <a:rPr lang="en-US" dirty="0" err="1"/>
              <a:t>JuliaCon</a:t>
            </a:r>
            <a:r>
              <a:rPr lang="en-US" dirty="0"/>
              <a:t> talks are available on YouTube</a:t>
            </a:r>
          </a:p>
          <a:p>
            <a:r>
              <a:rPr lang="en-US" dirty="0">
                <a:hlinkClick r:id="rId6"/>
              </a:rPr>
              <a:t>https://discourse.julialang.org/</a:t>
            </a:r>
            <a:r>
              <a:rPr lang="en-US" dirty="0"/>
              <a:t>  </a:t>
            </a:r>
            <a:r>
              <a:rPr lang="en-US" dirty="0" err="1"/>
              <a:t>Stackoverflow</a:t>
            </a:r>
            <a:r>
              <a:rPr lang="en-US" dirty="0"/>
              <a:t> might be outdated, </a:t>
            </a:r>
            <a:r>
              <a:rPr lang="en-US" dirty="0">
                <a:hlinkClick r:id="rId7"/>
              </a:rPr>
              <a:t>https://julialang.slack.com/</a:t>
            </a:r>
            <a:r>
              <a:rPr lang="en-US" dirty="0"/>
              <a:t>  </a:t>
            </a:r>
          </a:p>
          <a:p>
            <a:r>
              <a:rPr lang="en-US" dirty="0"/>
              <a:t>Julia docs and standard library: </a:t>
            </a:r>
            <a:r>
              <a:rPr lang="en-US" dirty="0">
                <a:hlinkClick r:id="rId8"/>
              </a:rPr>
              <a:t>https://docs.julialang.org/en/v1/</a:t>
            </a:r>
            <a:r>
              <a:rPr lang="en-US" dirty="0"/>
              <a:t> </a:t>
            </a:r>
          </a:p>
          <a:p>
            <a:r>
              <a:rPr lang="en-US" dirty="0"/>
              <a:t>Learn: </a:t>
            </a:r>
            <a:r>
              <a:rPr lang="en-US" dirty="0" err="1"/>
              <a:t>Project.toml</a:t>
            </a:r>
            <a:r>
              <a:rPr lang="en-US" dirty="0"/>
              <a:t>, </a:t>
            </a:r>
            <a:r>
              <a:rPr lang="en-US" dirty="0" err="1"/>
              <a:t>Testing.jl</a:t>
            </a:r>
            <a:r>
              <a:rPr lang="en-US" dirty="0"/>
              <a:t> @</a:t>
            </a:r>
            <a:r>
              <a:rPr lang="en-US" dirty="0" err="1"/>
              <a:t>testset</a:t>
            </a:r>
            <a:r>
              <a:rPr lang="en-US" dirty="0"/>
              <a:t> @test,  </a:t>
            </a:r>
            <a:r>
              <a:rPr lang="en-US" dirty="0" err="1"/>
              <a:t>Pluto.jl</a:t>
            </a:r>
            <a:r>
              <a:rPr lang="en-US" dirty="0"/>
              <a:t> , </a:t>
            </a:r>
            <a:r>
              <a:rPr lang="en-US" dirty="0" err="1"/>
              <a:t>CUDA.jl</a:t>
            </a:r>
            <a:r>
              <a:rPr lang="en-US" dirty="0"/>
              <a:t>/</a:t>
            </a:r>
            <a:r>
              <a:rPr lang="en-US" dirty="0" err="1"/>
              <a:t>AMDGPU.jl</a:t>
            </a:r>
            <a:r>
              <a:rPr lang="en-US" dirty="0"/>
              <a:t> , </a:t>
            </a:r>
            <a:r>
              <a:rPr lang="en-US" dirty="0" err="1"/>
              <a:t>JACC.jl</a:t>
            </a:r>
            <a:r>
              <a:rPr lang="en-US" dirty="0"/>
              <a:t>, </a:t>
            </a:r>
            <a:r>
              <a:rPr lang="en-US" dirty="0" err="1"/>
              <a:t>KernelAbstractions.jl</a:t>
            </a:r>
            <a:r>
              <a:rPr lang="en-US" dirty="0"/>
              <a:t>, </a:t>
            </a:r>
            <a:r>
              <a:rPr lang="en-US" dirty="0" err="1"/>
              <a:t>LinearAlgebra.jl</a:t>
            </a:r>
            <a:r>
              <a:rPr lang="en-US" dirty="0"/>
              <a:t> , </a:t>
            </a:r>
            <a:r>
              <a:rPr lang="en-US" dirty="0" err="1"/>
              <a:t>Makie.jl</a:t>
            </a:r>
            <a:r>
              <a:rPr lang="en-US" dirty="0"/>
              <a:t> , </a:t>
            </a:r>
            <a:r>
              <a:rPr lang="en-US" dirty="0" err="1"/>
              <a:t>Plots.jl</a:t>
            </a:r>
            <a:r>
              <a:rPr lang="en-US" dirty="0"/>
              <a:t>  and </a:t>
            </a:r>
            <a:r>
              <a:rPr lang="en-US" dirty="0" err="1"/>
              <a:t>Flux.jl</a:t>
            </a:r>
            <a:r>
              <a:rPr lang="en-US" dirty="0"/>
              <a:t> (AI/ML), how to build a </a:t>
            </a:r>
            <a:r>
              <a:rPr lang="en-US" dirty="0" err="1"/>
              <a:t>sysimage</a:t>
            </a:r>
            <a:r>
              <a:rPr lang="en-US" dirty="0"/>
              <a:t> with </a:t>
            </a:r>
            <a:r>
              <a:rPr lang="en-US" dirty="0" err="1"/>
              <a:t>PackageCompiler.jl</a:t>
            </a:r>
            <a:endParaRPr lang="en-US" b="1" dirty="0"/>
          </a:p>
          <a:p>
            <a:r>
              <a:rPr lang="en-US" b="1" dirty="0"/>
              <a:t>Pick problems you care about! Let us know if you’re interested in a hackathon.</a:t>
            </a:r>
          </a:p>
          <a:p>
            <a:r>
              <a:rPr lang="en-US" dirty="0"/>
              <a:t>Patience and community reliance: learning a language is a big investment.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84CF3-52EC-4245-8330-C52BAA81C3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29</a:t>
            </a:fld>
            <a:endParaRPr lang="en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5B7DD17C-8D30-C53E-947E-D2A7CB1456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7013" y="2287266"/>
            <a:ext cx="2687555" cy="1915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B19E8-6E07-2572-97BF-001DB1E33D60}"/>
              </a:ext>
            </a:extLst>
          </p:cNvPr>
          <p:cNvSpPr txBox="1"/>
          <p:nvPr/>
        </p:nvSpPr>
        <p:spPr>
          <a:xfrm>
            <a:off x="1556005" y="6410869"/>
            <a:ext cx="11609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https://williamfgc.github.io/programming/scientific-computing/2020/07/22/first-project-julia-language.html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6728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D01-B769-4FC7-B618-A72A6FEA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34732"/>
            <a:ext cx="11590609" cy="646331"/>
          </a:xfrm>
        </p:spPr>
        <p:txBody>
          <a:bodyPr/>
          <a:lstStyle/>
          <a:p>
            <a:r>
              <a:rPr lang="en-US" sz="4000" dirty="0">
                <a:latin typeface="Century Gothic"/>
              </a:rPr>
              <a:t>Welcome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3B543-3C3E-3D03-EC50-171B23C742E9}"/>
              </a:ext>
            </a:extLst>
          </p:cNvPr>
          <p:cNvSpPr txBox="1"/>
          <p:nvPr/>
        </p:nvSpPr>
        <p:spPr>
          <a:xfrm>
            <a:off x="326571" y="873239"/>
            <a:ext cx="11590609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5755" indent="-325755">
              <a:buFont typeface="Arial" panose="020B0604020202020204" pitchFamily="34" charset="0"/>
              <a:buChar char="•"/>
            </a:pPr>
            <a:endParaRPr lang="en-US" sz="1600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First event in 2022: 101 registrations, 60 in-person, 51 virtual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1 morning tutorial, working lunch,12 lightning talks 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2022: COVID, ECP…Frontier? LLM? ChatGPT? AI? NVIDIA?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sz="2800" dirty="0">
              <a:cs typeface="Arial"/>
            </a:endParaRPr>
          </a:p>
        </p:txBody>
      </p:sp>
      <p:pic>
        <p:nvPicPr>
          <p:cNvPr id="2050" name="Picture 2" descr="Julia (programming language) - Wikipedia">
            <a:extLst>
              <a:ext uri="{FF2B5EF4-FFF2-40B4-BE49-F238E27FC236}">
                <a16:creationId xmlns:a16="http://schemas.microsoft.com/office/drawing/2014/main" id="{7E4D1221-CD90-C055-94BF-5539AA3AB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780" y="5571996"/>
            <a:ext cx="1284157" cy="82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31424495-A214-1AF8-DADC-95C086ED1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69" y="2515249"/>
            <a:ext cx="4721901" cy="2656069"/>
          </a:xfrm>
          <a:prstGeom prst="rect">
            <a:avLst/>
          </a:prstGeom>
        </p:spPr>
      </p:pic>
      <p:pic>
        <p:nvPicPr>
          <p:cNvPr id="9" name="Picture 8" descr="A person standing in front of a large screen&#10;&#10;Description automatically generated">
            <a:extLst>
              <a:ext uri="{FF2B5EF4-FFF2-40B4-BE49-F238E27FC236}">
                <a16:creationId xmlns:a16="http://schemas.microsoft.com/office/drawing/2014/main" id="{6B5D65C1-AFF8-3979-0ADA-2BD7D71BA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377" y="2515249"/>
            <a:ext cx="4721901" cy="26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08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5419-7871-E154-D76D-982E15AB9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0026"/>
            <a:ext cx="11430000" cy="480131"/>
          </a:xfrm>
        </p:spPr>
        <p:txBody>
          <a:bodyPr/>
          <a:lstStyle/>
          <a:p>
            <a:r>
              <a:rPr lang="en-US" dirty="0"/>
              <a:t>GitHub Copilot (GPT-3/Codex), Large Language Models + Julia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5E8B3-5D3A-D622-8093-93BA92E7E437}"/>
              </a:ext>
            </a:extLst>
          </p:cNvPr>
          <p:cNvSpPr txBox="1"/>
          <p:nvPr/>
        </p:nvSpPr>
        <p:spPr>
          <a:xfrm>
            <a:off x="495300" y="887131"/>
            <a:ext cx="5156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Julia is a more targeted language (like Fortran)</a:t>
            </a:r>
          </a:p>
          <a:p>
            <a:endParaRPr lang="en-US" dirty="0"/>
          </a:p>
          <a:p>
            <a:r>
              <a:rPr lang="en-US" dirty="0"/>
              <a:t>Julia + LLMs are a powerful combination for </a:t>
            </a:r>
            <a:r>
              <a:rPr lang="en-US" dirty="0">
                <a:solidFill>
                  <a:srgbClr val="FF0000"/>
                </a:solidFill>
              </a:rPr>
              <a:t>productivity</a:t>
            </a:r>
          </a:p>
          <a:p>
            <a:endParaRPr lang="en-US" dirty="0"/>
          </a:p>
          <a:p>
            <a:r>
              <a:rPr lang="en-US" dirty="0"/>
              <a:t>GitHub Copilot on VS Code $100/year/account</a:t>
            </a:r>
          </a:p>
          <a:p>
            <a:endParaRPr lang="en-US" dirty="0"/>
          </a:p>
          <a:p>
            <a:r>
              <a:rPr lang="en-US" dirty="0"/>
              <a:t>Compared several languages + parallel programming models</a:t>
            </a:r>
          </a:p>
          <a:p>
            <a:endParaRPr lang="en-US" dirty="0"/>
          </a:p>
          <a:p>
            <a:r>
              <a:rPr lang="en-US" dirty="0"/>
              <a:t>C++, Fortran, Python, Julia. Fortran and Julia scored high!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9D69AFD-95E5-E83A-C24C-210BFEB20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099" y="754451"/>
            <a:ext cx="6116967" cy="550955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D2A77E-A647-4EC5-36E5-E2CAB734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1" y="4308656"/>
            <a:ext cx="4044429" cy="1066639"/>
          </a:xfrm>
          <a:prstGeom prst="rect">
            <a:avLst/>
          </a:prstGeom>
        </p:spPr>
      </p:pic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6FE86A97-A8A5-9D02-8B13-5D7B61346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738" y="5464115"/>
            <a:ext cx="2202512" cy="114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12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D35B7-6AB3-E6DA-3A37-021C9308B3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7460" y="247495"/>
            <a:ext cx="11764539" cy="480131"/>
          </a:xfrm>
        </p:spPr>
        <p:txBody>
          <a:bodyPr/>
          <a:lstStyle/>
          <a:p>
            <a:r>
              <a:rPr lang="en-US" dirty="0"/>
              <a:t>S4PST: Stewardship of Programming Systems and Tools (2024-2029)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49431-8769-6500-934C-EAE41C13D02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0428" y="986631"/>
            <a:ext cx="3876565" cy="5532438"/>
          </a:xfrm>
        </p:spPr>
        <p:txBody>
          <a:bodyPr>
            <a:normAutofit fontScale="77500" lnSpcReduction="20000"/>
          </a:bodyPr>
          <a:lstStyle/>
          <a:p>
            <a:r>
              <a:rPr lang="en-US" sz="1800" dirty="0"/>
              <a:t>PI: Keita </a:t>
            </a:r>
            <a:r>
              <a:rPr lang="en-US" sz="1800" dirty="0" err="1"/>
              <a:t>Teranishi</a:t>
            </a:r>
            <a:r>
              <a:rPr lang="en-US" sz="1800" dirty="0"/>
              <a:t> (ORNL), Co-PIs: Pedro Valero-Lara, William F Godoy </a:t>
            </a:r>
          </a:p>
          <a:p>
            <a:r>
              <a:rPr lang="en-US" sz="1800" dirty="0"/>
              <a:t>8 National Laboratories: </a:t>
            </a:r>
          </a:p>
          <a:p>
            <a:pPr lvl="1"/>
            <a:r>
              <a:rPr lang="en-US" sz="1600" dirty="0"/>
              <a:t>Oak Ridge National Laboratory</a:t>
            </a:r>
          </a:p>
          <a:p>
            <a:pPr lvl="1"/>
            <a:r>
              <a:rPr lang="en-US" sz="1600" dirty="0"/>
              <a:t>Argonne National Laboratory</a:t>
            </a:r>
          </a:p>
          <a:p>
            <a:pPr lvl="1"/>
            <a:r>
              <a:rPr lang="en-US" sz="1600" dirty="0"/>
              <a:t>Lawrence Livermore National Laboratory</a:t>
            </a:r>
          </a:p>
          <a:p>
            <a:pPr lvl="1"/>
            <a:r>
              <a:rPr lang="en-US" sz="1600" dirty="0"/>
              <a:t>Lawrence Berkeley National Laboratory</a:t>
            </a:r>
          </a:p>
          <a:p>
            <a:pPr lvl="1"/>
            <a:r>
              <a:rPr lang="en-US" sz="1600" dirty="0"/>
              <a:t>Sandia National Laboratories</a:t>
            </a:r>
          </a:p>
          <a:p>
            <a:pPr lvl="1"/>
            <a:r>
              <a:rPr lang="en-US" sz="1600" dirty="0"/>
              <a:t>Brookhaven National Laboratory</a:t>
            </a:r>
          </a:p>
          <a:p>
            <a:pPr lvl="1"/>
            <a:r>
              <a:rPr lang="en-US" sz="1600" dirty="0"/>
              <a:t>Los Alamos National Laboratory</a:t>
            </a:r>
          </a:p>
          <a:p>
            <a:pPr lvl="1"/>
            <a:r>
              <a:rPr lang="en-US" sz="1600" dirty="0"/>
              <a:t>SLAC National Accelerator Laboratory</a:t>
            </a:r>
          </a:p>
          <a:p>
            <a:r>
              <a:rPr lang="en-US" sz="1800" dirty="0"/>
              <a:t>University Partners:</a:t>
            </a:r>
          </a:p>
          <a:p>
            <a:pPr lvl="1"/>
            <a:r>
              <a:rPr lang="en-US" sz="1600" dirty="0"/>
              <a:t>University of Delaware</a:t>
            </a:r>
          </a:p>
          <a:p>
            <a:pPr lvl="1"/>
            <a:r>
              <a:rPr lang="en-US" sz="1600" dirty="0"/>
              <a:t>Massachusetts Institute of Technology</a:t>
            </a:r>
          </a:p>
          <a:p>
            <a:r>
              <a:rPr lang="en-US" sz="1800" dirty="0"/>
              <a:t>Collaborations:</a:t>
            </a:r>
          </a:p>
          <a:p>
            <a:pPr lvl="1"/>
            <a:r>
              <a:rPr lang="en-US" sz="1600" dirty="0"/>
              <a:t>Louisiana State University</a:t>
            </a:r>
          </a:p>
          <a:p>
            <a:pPr lvl="1"/>
            <a:r>
              <a:rPr lang="en-US" sz="1600" dirty="0"/>
              <a:t>Pacific Northwest National Laboratory</a:t>
            </a:r>
          </a:p>
          <a:p>
            <a:pPr lvl="1"/>
            <a:r>
              <a:rPr lang="en-US" sz="1600" dirty="0"/>
              <a:t>Carnegie Mellon University</a:t>
            </a:r>
          </a:p>
          <a:p>
            <a:pPr lvl="1"/>
            <a:r>
              <a:rPr lang="en-US" sz="1600" dirty="0"/>
              <a:t>University of Tennessee, Knoxville</a:t>
            </a:r>
          </a:p>
          <a:p>
            <a:pPr lvl="1"/>
            <a:r>
              <a:rPr lang="en-US" sz="1600" dirty="0"/>
              <a:t>Stanford University</a:t>
            </a:r>
          </a:p>
          <a:p>
            <a:pPr lvl="1"/>
            <a:r>
              <a:rPr lang="en-US" sz="1600" dirty="0"/>
              <a:t>Other 6 NSSGT projects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DF3CE9-2D54-CFF9-89C5-9821E7BDF3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1138" y="5768975"/>
            <a:ext cx="550862" cy="3238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26" name="Picture 2" descr="CRPL -- Computational Research Programming Lab | Sunita Chandrasekaran">
            <a:extLst>
              <a:ext uri="{FF2B5EF4-FFF2-40B4-BE49-F238E27FC236}">
                <a16:creationId xmlns:a16="http://schemas.microsoft.com/office/drawing/2014/main" id="{8581456C-3223-632C-8D30-11E38B4B0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821" y="2047776"/>
            <a:ext cx="1057922" cy="104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ristian Trott | LinkedIn">
            <a:extLst>
              <a:ext uri="{FF2B5EF4-FFF2-40B4-BE49-F238E27FC236}">
                <a16:creationId xmlns:a16="http://schemas.microsoft.com/office/drawing/2014/main" id="{CE50FF60-72E6-DAEC-6664-3A8492120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286" y="845622"/>
            <a:ext cx="1027665" cy="107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ernational Open Symposium : Benchmarking and software sustainbility at  the exascale era - Aristote">
            <a:extLst>
              <a:ext uri="{FF2B5EF4-FFF2-40B4-BE49-F238E27FC236}">
                <a16:creationId xmlns:a16="http://schemas.microsoft.com/office/drawing/2014/main" id="{380DB7FB-8B7A-328D-DCA5-2A2515A49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022" y="824172"/>
            <a:ext cx="938058" cy="110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r. Pedro Valero-Lara, Computer Scientist in the Programming Systems Group into the Advanced Computing Systems Research Section and Computer Science and Mathematics Division of Oak Ridge National Laboratory">
            <a:extLst>
              <a:ext uri="{FF2B5EF4-FFF2-40B4-BE49-F238E27FC236}">
                <a16:creationId xmlns:a16="http://schemas.microsoft.com/office/drawing/2014/main" id="{53569390-3051-C6CB-237C-BFF5C8A2C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955" y="859664"/>
            <a:ext cx="1100684" cy="110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amian Rouson">
            <a:extLst>
              <a:ext uri="{FF2B5EF4-FFF2-40B4-BE49-F238E27FC236}">
                <a16:creationId xmlns:a16="http://schemas.microsoft.com/office/drawing/2014/main" id="{E274E535-2BDB-3334-7F62-75F8B42E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881" y="1997976"/>
            <a:ext cx="1032237" cy="109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ichel Schanen | Argonne National Laboratory">
            <a:extLst>
              <a:ext uri="{FF2B5EF4-FFF2-40B4-BE49-F238E27FC236}">
                <a16:creationId xmlns:a16="http://schemas.microsoft.com/office/drawing/2014/main" id="{A2297C00-879A-B68E-CD9A-CC7050610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784" y="3129305"/>
            <a:ext cx="1083461" cy="113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Johannes Blaschke">
            <a:extLst>
              <a:ext uri="{FF2B5EF4-FFF2-40B4-BE49-F238E27FC236}">
                <a16:creationId xmlns:a16="http://schemas.microsoft.com/office/drawing/2014/main" id="{DA2A161B-B026-85BA-F078-114707E1F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283" y="2047914"/>
            <a:ext cx="1040799" cy="10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ohannes Doerfert - CGO 2022">
            <a:extLst>
              <a:ext uri="{FF2B5EF4-FFF2-40B4-BE49-F238E27FC236}">
                <a16:creationId xmlns:a16="http://schemas.microsoft.com/office/drawing/2014/main" id="{33996132-FB9F-F67B-9F02-DCF483F0F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67" y="2046217"/>
            <a:ext cx="1092839" cy="104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ow to be a Great Mentor - Exascale Computing Project">
            <a:extLst>
              <a:ext uri="{FF2B5EF4-FFF2-40B4-BE49-F238E27FC236}">
                <a16:creationId xmlns:a16="http://schemas.microsoft.com/office/drawing/2014/main" id="{8D898206-3568-E4F3-1879-72625462A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93" y="3129173"/>
            <a:ext cx="965989" cy="116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waroop S Pophale | ORNL">
            <a:extLst>
              <a:ext uri="{FF2B5EF4-FFF2-40B4-BE49-F238E27FC236}">
                <a16:creationId xmlns:a16="http://schemas.microsoft.com/office/drawing/2014/main" id="{97625608-5588-514B-5F81-A264AB999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598" y="3130305"/>
            <a:ext cx="1120280" cy="117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Valentin Churavy Speaking Profile | The Gazebo- Speaker Directory">
            <a:extLst>
              <a:ext uri="{FF2B5EF4-FFF2-40B4-BE49-F238E27FC236}">
                <a16:creationId xmlns:a16="http://schemas.microsoft.com/office/drawing/2014/main" id="{D47ED03A-F5FF-1ED1-FBBC-DA5C28E7A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459" y="1995453"/>
            <a:ext cx="1092171" cy="109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Thomas Naughton | Computer Science and Mathematics">
            <a:extLst>
              <a:ext uri="{FF2B5EF4-FFF2-40B4-BE49-F238E27FC236}">
                <a16:creationId xmlns:a16="http://schemas.microsoft.com/office/drawing/2014/main" id="{80D7F27D-A9C1-9939-ABA6-4CE8E23A7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861" y="3131954"/>
            <a:ext cx="1077356" cy="116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WFGodoy 2020">
            <a:extLst>
              <a:ext uri="{FF2B5EF4-FFF2-40B4-BE49-F238E27FC236}">
                <a16:creationId xmlns:a16="http://schemas.microsoft.com/office/drawing/2014/main" id="{747368BC-BA38-DC31-C93F-F18C55628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610" y="872026"/>
            <a:ext cx="1010541" cy="107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About OpenACC | OpenACC">
            <a:extLst>
              <a:ext uri="{FF2B5EF4-FFF2-40B4-BE49-F238E27FC236}">
                <a16:creationId xmlns:a16="http://schemas.microsoft.com/office/drawing/2014/main" id="{785D00BA-C2B7-8CB5-176C-3E641A5DE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900" y="3178572"/>
            <a:ext cx="1057923" cy="111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DF68548E-6077-6E28-6D9A-5368979FA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95" y="4394070"/>
            <a:ext cx="1021765" cy="103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Rajeev Thakur | Argonne National Laboratory">
            <a:extLst>
              <a:ext uri="{FF2B5EF4-FFF2-40B4-BE49-F238E27FC236}">
                <a16:creationId xmlns:a16="http://schemas.microsoft.com/office/drawing/2014/main" id="{8E48FB66-CFD7-CEB0-F244-70163D2A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968" y="4396520"/>
            <a:ext cx="1014021" cy="102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Seyong Lee">
            <a:extLst>
              <a:ext uri="{FF2B5EF4-FFF2-40B4-BE49-F238E27FC236}">
                <a16:creationId xmlns:a16="http://schemas.microsoft.com/office/drawing/2014/main" id="{78327530-6463-0115-5981-EC89286AC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015" y="4432220"/>
            <a:ext cx="978955" cy="9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gnacio Laguna">
            <a:extLst>
              <a:ext uri="{FF2B5EF4-FFF2-40B4-BE49-F238E27FC236}">
                <a16:creationId xmlns:a16="http://schemas.microsoft.com/office/drawing/2014/main" id="{0959EEEB-9B00-D945-53A6-0F5083C97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295" y="4406211"/>
            <a:ext cx="833550" cy="104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50E21450-EF25-7692-43DB-C1BCE1213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062" y="4430766"/>
            <a:ext cx="1027487" cy="101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A6FD94-F7FB-36C8-A3A8-5A66C6C9040D}"/>
              </a:ext>
            </a:extLst>
          </p:cNvPr>
          <p:cNvSpPr/>
          <p:nvPr/>
        </p:nvSpPr>
        <p:spPr>
          <a:xfrm>
            <a:off x="10524421" y="5523875"/>
            <a:ext cx="1040651" cy="989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Future HPC Expert </a:t>
            </a:r>
          </a:p>
        </p:txBody>
      </p:sp>
      <p:pic>
        <p:nvPicPr>
          <p:cNvPr id="2054" name="Picture 6" descr="Research Posters 2021 - Welcome to ISC High Performance 2024">
            <a:extLst>
              <a:ext uri="{FF2B5EF4-FFF2-40B4-BE49-F238E27FC236}">
                <a16:creationId xmlns:a16="http://schemas.microsoft.com/office/drawing/2014/main" id="{52B21B23-F1DC-2F69-C247-D8DE99CA9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904" y="875514"/>
            <a:ext cx="1041390" cy="103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DEAS-Classic Team – IDEAS">
            <a:extLst>
              <a:ext uri="{FF2B5EF4-FFF2-40B4-BE49-F238E27FC236}">
                <a16:creationId xmlns:a16="http://schemas.microsoft.com/office/drawing/2014/main" id="{3D1DBFDE-6281-88D9-31CE-53F361FBF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639" y="2020278"/>
            <a:ext cx="744349" cy="104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lex Aiken">
            <a:extLst>
              <a:ext uri="{FF2B5EF4-FFF2-40B4-BE49-F238E27FC236}">
                <a16:creationId xmlns:a16="http://schemas.microsoft.com/office/drawing/2014/main" id="{1198BD63-BC89-3B3D-5D52-8C6950E47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172" y="3129024"/>
            <a:ext cx="916129" cy="113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BF95B5-2CA7-319F-61A4-0343705E95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49501" y="841624"/>
            <a:ext cx="1125020" cy="1099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79BCD7-7533-906E-5029-FE7D6EFE6BE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024152" y="4403332"/>
            <a:ext cx="996596" cy="1013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FB4D0A-D726-BA2F-90D2-DCD2813E502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04106" y="5525517"/>
            <a:ext cx="1065946" cy="9868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F176B3-60D4-1784-961D-D7B09F0C592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92591" y="5522895"/>
            <a:ext cx="1000661" cy="992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68804-51F3-859B-ECFF-CCE0EC51901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890535" y="5524928"/>
            <a:ext cx="1013719" cy="10308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C3163E-EC31-C0AA-EEA7-E3532AE070E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95007" y="5524928"/>
            <a:ext cx="1013717" cy="10308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2A5317-1161-FD3E-6EE6-399739DD996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072454" y="5523857"/>
            <a:ext cx="1341742" cy="103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90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D01-B769-4FC7-B618-A72A6FEA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8017" y="5975841"/>
            <a:ext cx="4099560" cy="867930"/>
          </a:xfrm>
        </p:spPr>
        <p:txBody>
          <a:bodyPr/>
          <a:lstStyle/>
          <a:p>
            <a:r>
              <a:rPr lang="en-US" dirty="0"/>
              <a:t>Thanks to the audience!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19A38F-BBBB-F74C-8694-A19C6DA8C65E}"/>
              </a:ext>
            </a:extLst>
          </p:cNvPr>
          <p:cNvSpPr txBox="1"/>
          <p:nvPr/>
        </p:nvSpPr>
        <p:spPr>
          <a:xfrm>
            <a:off x="713406" y="900606"/>
            <a:ext cx="11203773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Co-organizers: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William F Godoy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Pedro Valero-Lara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Het Mankad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Steven E. Hahn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Keita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Teranishi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Jeffrey S Vetter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Rafael Ferreira da Silva</a:t>
            </a:r>
          </a:p>
          <a:p>
            <a:pPr marL="285750" indent="-285750">
              <a:buFontTx/>
              <a:buChar char="-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Corinna Thomas</a:t>
            </a:r>
          </a:p>
          <a:p>
            <a:pPr marL="285750" indent="-285750">
              <a:buFontTx/>
              <a:buChar char="-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Donna Wilkerson (retired)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Virtual Tutorials: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Suzanne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Parete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-Koon (OLCF)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Helen He (NERSC)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Johannes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Blascke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(NERSC)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Mose Giordano (UCL, UK)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96B314-B338-E04B-BA6C-8B64130494BB}"/>
              </a:ext>
            </a:extLst>
          </p:cNvPr>
          <p:cNvSpPr txBox="1">
            <a:spLocks/>
          </p:cNvSpPr>
          <p:nvPr/>
        </p:nvSpPr>
        <p:spPr bwMode="auto">
          <a:xfrm>
            <a:off x="473565" y="420475"/>
            <a:ext cx="4099560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r>
              <a:rPr lang="en-US" dirty="0"/>
              <a:t>Acknowledgements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962E1-9C7C-9941-B4FC-9A879D127C58}"/>
              </a:ext>
            </a:extLst>
          </p:cNvPr>
          <p:cNvSpPr txBox="1"/>
          <p:nvPr/>
        </p:nvSpPr>
        <p:spPr>
          <a:xfrm>
            <a:off x="5667923" y="3039653"/>
            <a:ext cx="50624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Sponsors:</a:t>
            </a:r>
          </a:p>
          <a:p>
            <a:pPr algn="l"/>
            <a:r>
              <a:rPr lang="en-US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The CSMD ACSR Section</a:t>
            </a:r>
          </a:p>
          <a:p>
            <a:pPr algn="l"/>
            <a:r>
              <a:rPr lang="en-US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The </a:t>
            </a:r>
            <a:r>
              <a:rPr lang="en-US" b="0" i="0" u="none" strike="noStrike" dirty="0">
                <a:solidFill>
                  <a:srgbClr val="1E6BB8"/>
                </a:solidFill>
                <a:effectLst/>
                <a:latin typeface="Open Sans" panose="020B0606030504020204" pitchFamily="34" charset="0"/>
                <a:hlinkClick r:id="rId3"/>
              </a:rPr>
              <a:t>ASCR Bluestone Project</a:t>
            </a:r>
            <a:endParaRPr lang="en-US" b="0" i="0" u="none" strike="noStrike" dirty="0">
              <a:solidFill>
                <a:srgbClr val="1E6BB8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dirty="0">
                <a:solidFill>
                  <a:srgbClr val="1E6BB8"/>
                </a:solidFill>
                <a:latin typeface="Open Sans" panose="020B0606030504020204" pitchFamily="34" charset="0"/>
              </a:rPr>
              <a:t>CASS PESO and S4PST projects</a:t>
            </a:r>
          </a:p>
          <a:p>
            <a:pPr algn="l"/>
            <a:r>
              <a:rPr lang="en-US" dirty="0">
                <a:solidFill>
                  <a:srgbClr val="1E6BB8"/>
                </a:solidFill>
                <a:latin typeface="Open Sans" panose="020B0606030504020204" pitchFamily="34" charset="0"/>
              </a:rPr>
              <a:t>OLCF/NERSC</a:t>
            </a:r>
          </a:p>
          <a:p>
            <a:pPr algn="l"/>
            <a:endParaRPr lang="en-US" b="0" i="0" u="none" strike="noStrike" dirty="0">
              <a:solidFill>
                <a:srgbClr val="1E6BB8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0ABC15-EFB6-6E8D-CE6F-E156A9AE3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75" y="4446459"/>
            <a:ext cx="2485692" cy="22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B084B7-1EA1-86D5-6C94-569A29F5E7AA}"/>
              </a:ext>
            </a:extLst>
          </p:cNvPr>
          <p:cNvSpPr txBox="1"/>
          <p:nvPr/>
        </p:nvSpPr>
        <p:spPr>
          <a:xfrm>
            <a:off x="5713475" y="254275"/>
            <a:ext cx="642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you are ready to explore Julia, we are ready to help</a:t>
            </a:r>
          </a:p>
          <a:p>
            <a:r>
              <a:rPr lang="en-US" dirty="0">
                <a:hlinkClick r:id="rId5"/>
              </a:rPr>
              <a:t>https://scientificcoder.com/my-target-audience</a:t>
            </a:r>
            <a:r>
              <a:rPr lang="en-US" dirty="0"/>
              <a:t> </a:t>
            </a:r>
          </a:p>
        </p:txBody>
      </p:sp>
      <p:pic>
        <p:nvPicPr>
          <p:cNvPr id="9" name="Picture 8" descr="A diagram of 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EFE1546D-ACAD-D737-775A-DF53E0AF3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050279"/>
            <a:ext cx="5382594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87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D01-B769-4FC7-B618-A72A6FEA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34732"/>
            <a:ext cx="11590609" cy="646331"/>
          </a:xfrm>
        </p:spPr>
        <p:txBody>
          <a:bodyPr/>
          <a:lstStyle/>
          <a:p>
            <a:r>
              <a:rPr lang="en-US" sz="4000" dirty="0">
                <a:latin typeface="Century Gothic"/>
              </a:rPr>
              <a:t>Welcome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3B543-3C3E-3D03-EC50-171B23C742E9}"/>
              </a:ext>
            </a:extLst>
          </p:cNvPr>
          <p:cNvSpPr txBox="1"/>
          <p:nvPr/>
        </p:nvSpPr>
        <p:spPr>
          <a:xfrm>
            <a:off x="326571" y="454594"/>
            <a:ext cx="11590609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5755" indent="-325755">
              <a:buFont typeface="Arial" panose="020B0604020202020204" pitchFamily="34" charset="0"/>
              <a:buChar char="•"/>
            </a:pPr>
            <a:endParaRPr lang="en-US" sz="1600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Today’s workshop: 115 registrations, 75 in-person, 40 virtual, 15 talks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Event Website: </a:t>
            </a:r>
            <a:r>
              <a:rPr lang="en-US" sz="2800" dirty="0">
                <a:cs typeface="Arial"/>
                <a:hlinkClick r:id="rId3"/>
              </a:rPr>
              <a:t>https://ornl.github.io/events/jufos2024/</a:t>
            </a:r>
            <a:r>
              <a:rPr lang="en-US" sz="2800" dirty="0">
                <a:cs typeface="Arial"/>
              </a:rPr>
              <a:t> 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Goals:</a:t>
            </a:r>
          </a:p>
          <a:p>
            <a:pPr marL="782955" lvl="1" indent="-325755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Build community (learn, meet people, share your work)</a:t>
            </a:r>
          </a:p>
          <a:p>
            <a:pPr marL="782955" lvl="1" indent="-325755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Opportunities for ORNL science</a:t>
            </a:r>
          </a:p>
          <a:p>
            <a:r>
              <a:rPr lang="en-US" sz="2800" dirty="0">
                <a:cs typeface="Arial"/>
              </a:rPr>
              <a:t> </a:t>
            </a:r>
          </a:p>
          <a:p>
            <a:pPr marL="325755" indent="-325755"/>
            <a:endParaRPr lang="en-US" sz="1800" dirty="0">
              <a:cs typeface="Arial"/>
            </a:endParaRPr>
          </a:p>
        </p:txBody>
      </p:sp>
      <p:pic>
        <p:nvPicPr>
          <p:cNvPr id="2050" name="Picture 2" descr="Julia (programming language) - Wikipedia">
            <a:extLst>
              <a:ext uri="{FF2B5EF4-FFF2-40B4-BE49-F238E27FC236}">
                <a16:creationId xmlns:a16="http://schemas.microsoft.com/office/drawing/2014/main" id="{7E4D1221-CD90-C055-94BF-5539AA3AB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183" y="2078315"/>
            <a:ext cx="1477245" cy="86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orms response chart. Question title: Why are you interested in this event? (Check all that apply). Number of responses: 115 responses.">
            <a:extLst>
              <a:ext uri="{FF2B5EF4-FFF2-40B4-BE49-F238E27FC236}">
                <a16:creationId xmlns:a16="http://schemas.microsoft.com/office/drawing/2014/main" id="{84F1822A-A808-DC31-FBC6-656AD81C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01" y="2990796"/>
            <a:ext cx="10145843" cy="383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RNL | SAGE">
            <a:extLst>
              <a:ext uri="{FF2B5EF4-FFF2-40B4-BE49-F238E27FC236}">
                <a16:creationId xmlns:a16="http://schemas.microsoft.com/office/drawing/2014/main" id="{86EFDBEE-D35C-CA39-05B6-2FE58A0D7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062" y="1192025"/>
            <a:ext cx="1672118" cy="86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7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78269" y="65921"/>
            <a:ext cx="8636400" cy="48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dirty="0"/>
              <a:t>Oak Ridge National Laboratory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271149" y="941147"/>
            <a:ext cx="8331785" cy="41488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 marL="45720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cs typeface="Arial"/>
              </a:rPr>
              <a:t>US Department of Energy Office of Science Lab</a:t>
            </a:r>
          </a:p>
          <a:p>
            <a:pPr marL="45720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dirty="0">
                <a:cs typeface="Arial"/>
              </a:rPr>
              <a:t>Budget $2.4 billion</a:t>
            </a:r>
            <a:endParaRPr lang="en-US" dirty="0"/>
          </a:p>
          <a:p>
            <a:pPr marL="45720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5,800 staff</a:t>
            </a:r>
          </a:p>
          <a:p>
            <a:pPr marL="45720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More than 100 disciplines</a:t>
            </a:r>
          </a:p>
          <a:p>
            <a:pPr marL="45720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cs typeface="Arial"/>
              </a:rPr>
              <a:t>3,200 facility users and visiting scientists</a:t>
            </a:r>
          </a:p>
          <a:p>
            <a:pPr marL="45720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User facilities</a:t>
            </a:r>
          </a:p>
          <a:p>
            <a:pPr marL="914400" lvl="1" indent="-228600">
              <a:spcBef>
                <a:spcPts val="0"/>
              </a:spcBef>
            </a:pPr>
            <a:r>
              <a:rPr lang="en-US" dirty="0"/>
              <a:t>Oak Ridge Leadership Computing (OLCF)</a:t>
            </a:r>
          </a:p>
          <a:p>
            <a:pPr marL="914400" lvl="1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Building Technologies Research and Integration Center (BTRIC)</a:t>
            </a:r>
          </a:p>
          <a:p>
            <a:pPr marL="914400" lvl="1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Carbon Fiber Technology Facility (CFTF)</a:t>
            </a:r>
          </a:p>
          <a:p>
            <a:pPr marL="914400" lvl="1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Center for Nanophase Materials Sciences (CNMS)</a:t>
            </a:r>
          </a:p>
          <a:p>
            <a:pPr marL="914400" lvl="1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Center for Structural Molecular Biology (CSMB)</a:t>
            </a:r>
          </a:p>
          <a:p>
            <a:pPr marL="914400" lvl="1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High Flux Isotope Reactor (HFIR)</a:t>
            </a:r>
          </a:p>
          <a:p>
            <a:pPr marL="914400" lvl="1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Manufacturing Demonstration Facility (MDF)</a:t>
            </a:r>
          </a:p>
          <a:p>
            <a:pPr marL="914400" lvl="1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National Transportation Research Center (NTRC)</a:t>
            </a:r>
          </a:p>
          <a:p>
            <a:pPr marL="914400" lvl="1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Spallation Neutron Source (SNS)</a:t>
            </a:r>
          </a:p>
          <a:p>
            <a:pPr marL="68580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endParaRPr lang="en-US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964D1C4-FB57-35FD-ADA4-B8B2CEC134DE}"/>
              </a:ext>
            </a:extLst>
          </p:cNvPr>
          <p:cNvGraphicFramePr/>
          <p:nvPr/>
        </p:nvGraphicFramePr>
        <p:xfrm>
          <a:off x="5981074" y="-56449"/>
          <a:ext cx="4841823" cy="2910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542B1EE-D3F8-D033-03A1-B4FC38307634}"/>
              </a:ext>
            </a:extLst>
          </p:cNvPr>
          <p:cNvSpPr txBox="1"/>
          <p:nvPr/>
        </p:nvSpPr>
        <p:spPr>
          <a:xfrm>
            <a:off x="8496588" y="278433"/>
            <a:ext cx="219342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100" b="1" dirty="0"/>
              <a:t>Funding by DOE mission</a:t>
            </a:r>
          </a:p>
          <a:p>
            <a:pPr algn="ctr" rtl="0"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FY22: $2.4B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B3C213A-74A0-2440-D7B7-0D0DA07DD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787" y="2248620"/>
            <a:ext cx="3677180" cy="1602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566573-0094-30D8-364E-22BE31254FA0}"/>
              </a:ext>
            </a:extLst>
          </p:cNvPr>
          <p:cNvSpPr txBox="1"/>
          <p:nvPr/>
        </p:nvSpPr>
        <p:spPr>
          <a:xfrm>
            <a:off x="503683" y="5089994"/>
            <a:ext cx="2937587" cy="12557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latin typeface="+mn-lt"/>
                <a:cs typeface="Arial"/>
              </a:rPr>
              <a:t>Great place for a scientific career!</a:t>
            </a:r>
            <a:endParaRPr lang="en-US" sz="2800" b="1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4ED0D7B-BB14-4536-18C7-2B0A6ED6B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508" y="4247834"/>
            <a:ext cx="2937587" cy="2236237"/>
          </a:xfrm>
          <a:prstGeom prst="rect">
            <a:avLst/>
          </a:prstGeom>
        </p:spPr>
      </p:pic>
      <p:pic>
        <p:nvPicPr>
          <p:cNvPr id="2050" name="Picture 2" descr="Photo">
            <a:extLst>
              <a:ext uri="{FF2B5EF4-FFF2-40B4-BE49-F238E27FC236}">
                <a16:creationId xmlns:a16="http://schemas.microsoft.com/office/drawing/2014/main" id="{A53AD197-2C3F-5050-2E82-6E52CF001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651" y="941147"/>
            <a:ext cx="1750491" cy="116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0B400B-8434-A4B1-2233-6FFE7D4FBE26}"/>
              </a:ext>
            </a:extLst>
          </p:cNvPr>
          <p:cNvSpPr txBox="1"/>
          <p:nvPr/>
        </p:nvSpPr>
        <p:spPr>
          <a:xfrm>
            <a:off x="10084377" y="3680261"/>
            <a:ext cx="1618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Arial"/>
              </a:rPr>
              <a:t>Top500#1</a:t>
            </a:r>
            <a:endParaRPr lang="en-US" dirty="0"/>
          </a:p>
        </p:txBody>
      </p:sp>
      <p:pic>
        <p:nvPicPr>
          <p:cNvPr id="2052" name="Picture 4" descr="Always improving performance | Communications of the ACM">
            <a:extLst>
              <a:ext uri="{FF2B5EF4-FFF2-40B4-BE49-F238E27FC236}">
                <a16:creationId xmlns:a16="http://schemas.microsoft.com/office/drawing/2014/main" id="{60F03341-357E-DA09-3B3E-3BBE8F6B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076" y="5102625"/>
            <a:ext cx="1330542" cy="162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044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D01-B769-4FC7-B618-A72A6FEA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34732"/>
            <a:ext cx="11590609" cy="646331"/>
          </a:xfrm>
        </p:spPr>
        <p:txBody>
          <a:bodyPr/>
          <a:lstStyle/>
          <a:p>
            <a:r>
              <a:rPr lang="en-US" sz="4000" dirty="0">
                <a:latin typeface="Century Gothic"/>
              </a:rPr>
              <a:t>Welcome: Schedule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55B7D0C-7F83-ADCB-D14E-A3AF994C2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685886"/>
              </p:ext>
            </p:extLst>
          </p:nvPr>
        </p:nvGraphicFramePr>
        <p:xfrm>
          <a:off x="451488" y="681063"/>
          <a:ext cx="11740512" cy="5676946"/>
        </p:xfrm>
        <a:graphic>
          <a:graphicData uri="http://schemas.openxmlformats.org/drawingml/2006/table">
            <a:tbl>
              <a:tblPr/>
              <a:tblGrid>
                <a:gridCol w="1815483">
                  <a:extLst>
                    <a:ext uri="{9D8B030D-6E8A-4147-A177-3AD203B41FA5}">
                      <a16:colId xmlns:a16="http://schemas.microsoft.com/office/drawing/2014/main" val="4276129276"/>
                    </a:ext>
                  </a:extLst>
                </a:gridCol>
                <a:gridCol w="6607206">
                  <a:extLst>
                    <a:ext uri="{9D8B030D-6E8A-4147-A177-3AD203B41FA5}">
                      <a16:colId xmlns:a16="http://schemas.microsoft.com/office/drawing/2014/main" val="4246608720"/>
                    </a:ext>
                  </a:extLst>
                </a:gridCol>
                <a:gridCol w="3317823">
                  <a:extLst>
                    <a:ext uri="{9D8B030D-6E8A-4147-A177-3AD203B41FA5}">
                      <a16:colId xmlns:a16="http://schemas.microsoft.com/office/drawing/2014/main" val="2746976848"/>
                    </a:ext>
                  </a:extLst>
                </a:gridCol>
              </a:tblGrid>
              <a:tr h="158295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Time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Session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Presenter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8485"/>
                  </a:ext>
                </a:extLst>
              </a:tr>
              <a:tr h="158295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Morning</a:t>
                      </a:r>
                      <a:endParaRPr lang="en-US" sz="1000">
                        <a:effectLst/>
                      </a:endParaRP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636022"/>
                  </a:ext>
                </a:extLst>
              </a:tr>
              <a:tr h="15829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10:00am-10:30am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Welcome, updates, brief intro to Julia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William Godoy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072737"/>
                  </a:ext>
                </a:extLst>
              </a:tr>
              <a:tr h="18051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10:30am-11:00am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LLMs and easy performance portability with </a:t>
                      </a:r>
                      <a:r>
                        <a:rPr lang="en-US" sz="1000" dirty="0" err="1">
                          <a:effectLst/>
                        </a:rPr>
                        <a:t>JACC.jl</a:t>
                      </a:r>
                      <a:r>
                        <a:rPr lang="en-US" sz="1000" dirty="0">
                          <a:effectLst/>
                        </a:rPr>
                        <a:t> in Julia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Pedro Valero-Lara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531638"/>
                  </a:ext>
                </a:extLst>
              </a:tr>
              <a:tr h="18051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11:00am-11:45am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Invited Talk: </a:t>
                      </a:r>
                      <a:r>
                        <a:rPr lang="en-US" sz="1000" i="1">
                          <a:effectLst/>
                        </a:rPr>
                        <a:t>“Sunny.jl: lessons learned from a DOE scientific application”</a:t>
                      </a:r>
                      <a:endParaRPr lang="en-US" sz="1000">
                        <a:effectLst/>
                      </a:endParaRP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Kipton Barros, LANL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008688"/>
                  </a:ext>
                </a:extLst>
              </a:tr>
              <a:tr h="15829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11:45am-12:10pm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Break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1999190"/>
                  </a:ext>
                </a:extLst>
              </a:tr>
              <a:tr h="158295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Working Lunch</a:t>
                      </a:r>
                      <a:endParaRPr lang="en-US" sz="1000">
                        <a:effectLst/>
                      </a:endParaRP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176190"/>
                  </a:ext>
                </a:extLst>
              </a:tr>
              <a:tr h="222177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12:10pm-12:50pm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Invited Talk: </a:t>
                      </a:r>
                      <a:r>
                        <a:rPr lang="en-US" sz="1000" i="1" dirty="0">
                          <a:effectLst/>
                        </a:rPr>
                        <a:t>“Heterogeneous computing with the Julia language: from A64FX to the IPU”</a:t>
                      </a:r>
                      <a:endParaRPr lang="en-US" sz="1000" dirty="0">
                        <a:effectLst/>
                      </a:endParaRP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Mosè Giordano, UCL/ARC, UK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793489"/>
                  </a:ext>
                </a:extLst>
              </a:tr>
              <a:tr h="15829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12:50pm-1:00pm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Break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746386"/>
                  </a:ext>
                </a:extLst>
              </a:tr>
              <a:tr h="158295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Afternoon</a:t>
                      </a:r>
                      <a:endParaRPr lang="en-US" sz="1000">
                        <a:effectLst/>
                      </a:endParaRP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82502"/>
                  </a:ext>
                </a:extLst>
              </a:tr>
              <a:tr h="15829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1:00pm-2:00pm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Lightning Talks/Panel Session 1: Methods and Infrastructure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Session Chair: Het Mankad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328492"/>
                  </a:ext>
                </a:extLst>
              </a:tr>
              <a:tr h="15829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i="1">
                          <a:effectLst/>
                        </a:rPr>
                        <a:t>JuliaIRIS: Julia with IRIS Heterogeneous Runtime System</a:t>
                      </a:r>
                      <a:endParaRPr lang="en-US" sz="1000">
                        <a:effectLst/>
                      </a:endParaRP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Narasinga Rao Miniskar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604254"/>
                  </a:ext>
                </a:extLst>
              </a:tr>
              <a:tr h="18051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i="1" dirty="0">
                          <a:effectLst/>
                        </a:rPr>
                        <a:t>Performance Portability with Julia: My Internship Experience</a:t>
                      </a:r>
                      <a:endParaRPr lang="en-US" sz="1000" dirty="0">
                        <a:effectLst/>
                      </a:endParaRP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Claire Winogrodzki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892111"/>
                  </a:ext>
                </a:extLst>
              </a:tr>
              <a:tr h="18051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i="1" dirty="0">
                          <a:effectLst/>
                        </a:rPr>
                        <a:t>Julia Implementation of a Fast Heuristic Solver for Binary Optimization</a:t>
                      </a:r>
                      <a:endParaRPr lang="en-US" sz="1000" dirty="0">
                        <a:effectLst/>
                      </a:endParaRP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Ryan Bennink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571833"/>
                  </a:ext>
                </a:extLst>
              </a:tr>
              <a:tr h="18051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i="1" dirty="0">
                          <a:effectLst/>
                        </a:rPr>
                        <a:t>Evaluation of the convolution operator in a Julia machine learning library</a:t>
                      </a:r>
                      <a:endParaRPr lang="en-US" sz="1000" dirty="0">
                        <a:effectLst/>
                      </a:endParaRP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Zheming Jin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38462"/>
                  </a:ext>
                </a:extLst>
              </a:tr>
              <a:tr h="15829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i="1">
                          <a:effectLst/>
                        </a:rPr>
                        <a:t>Novel iterative methods for multiphysics problems</a:t>
                      </a:r>
                      <a:endParaRPr lang="en-US" sz="1000">
                        <a:effectLst/>
                      </a:endParaRP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Nicolás Barnafi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35144"/>
                  </a:ext>
                </a:extLst>
              </a:tr>
              <a:tr h="18051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i="1" dirty="0">
                          <a:effectLst/>
                        </a:rPr>
                        <a:t>Pkg - Julia’s Integrated User-Friendly Package Manager</a:t>
                      </a:r>
                      <a:endParaRPr lang="en-US" sz="1000" dirty="0">
                        <a:effectLst/>
                      </a:endParaRP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Kelly Tang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470791"/>
                  </a:ext>
                </a:extLst>
              </a:tr>
              <a:tr h="15829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i="1" dirty="0">
                          <a:effectLst/>
                        </a:rPr>
                        <a:t>The Experimental Computing Laboratory (</a:t>
                      </a:r>
                      <a:r>
                        <a:rPr lang="en-US" sz="1000" i="1" dirty="0" err="1">
                          <a:effectLst/>
                        </a:rPr>
                        <a:t>ExCL</a:t>
                      </a:r>
                      <a:r>
                        <a:rPr lang="en-US" sz="1000" i="1" dirty="0"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Steven Moulton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648461"/>
                  </a:ext>
                </a:extLst>
              </a:tr>
              <a:tr h="15829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Panel Discussion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081568"/>
                  </a:ext>
                </a:extLst>
              </a:tr>
              <a:tr h="15829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2:00pm-2:15pm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Break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7072466"/>
                  </a:ext>
                </a:extLst>
              </a:tr>
              <a:tr h="15829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2:15pm-3:45pm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Lightning Talks/Panel Session 2: Applications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Session Chair: Het Mankad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286145"/>
                  </a:ext>
                </a:extLst>
              </a:tr>
              <a:tr h="222177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i="1" dirty="0">
                          <a:effectLst/>
                        </a:rPr>
                        <a:t>Expanding Mathematical Sets into Programming: An Introduction to Julia’s </a:t>
                      </a:r>
                      <a:r>
                        <a:rPr lang="en-US" sz="1000" i="1" dirty="0" err="1">
                          <a:effectLst/>
                        </a:rPr>
                        <a:t>SetBuilders</a:t>
                      </a:r>
                      <a:endParaRPr lang="en-US" sz="1000" dirty="0">
                        <a:effectLst/>
                      </a:endParaRP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Youngsung Kim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330510"/>
                  </a:ext>
                </a:extLst>
              </a:tr>
              <a:tr h="222177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i="1" dirty="0">
                          <a:effectLst/>
                        </a:rPr>
                        <a:t>Integrating high-throughput ODEs and Molecular Language Models in Julia and </a:t>
                      </a:r>
                      <a:r>
                        <a:rPr lang="en-US" sz="1000" i="1" dirty="0" err="1">
                          <a:effectLst/>
                        </a:rPr>
                        <a:t>Pytorch</a:t>
                      </a:r>
                      <a:endParaRPr lang="en-US" sz="1000" dirty="0">
                        <a:effectLst/>
                      </a:endParaRP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Zachary Fox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504929"/>
                  </a:ext>
                </a:extLst>
              </a:tr>
              <a:tr h="18051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i="1" dirty="0">
                          <a:effectLst/>
                        </a:rPr>
                        <a:t>Node-level regression task to predict vaccine hesitancy from graph learning</a:t>
                      </a:r>
                      <a:endParaRPr lang="en-US" sz="1000" dirty="0">
                        <a:effectLst/>
                      </a:endParaRP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Sifat Afroj Moon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261464"/>
                  </a:ext>
                </a:extLst>
              </a:tr>
              <a:tr h="15829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i="1">
                          <a:effectLst/>
                        </a:rPr>
                        <a:t>Remotely-sensed change detection with Julia</a:t>
                      </a:r>
                      <a:endParaRPr lang="en-US" sz="1000">
                        <a:effectLst/>
                      </a:endParaRP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David Hughes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6958597"/>
                  </a:ext>
                </a:extLst>
              </a:tr>
              <a:tr h="222177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i="1" dirty="0" err="1">
                          <a:effectLst/>
                        </a:rPr>
                        <a:t>AutoCSM</a:t>
                      </a:r>
                      <a:r>
                        <a:rPr lang="en-US" sz="1000" i="1" dirty="0">
                          <a:effectLst/>
                        </a:rPr>
                        <a:t> - Automating Supercomputer Cooling System Model Generation</a:t>
                      </a:r>
                      <a:endParaRPr lang="en-US" sz="1000" dirty="0">
                        <a:effectLst/>
                      </a:endParaRP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Scott Greenwood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8342856"/>
                  </a:ext>
                </a:extLst>
              </a:tr>
              <a:tr h="222177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i="1" dirty="0" err="1">
                          <a:effectLst/>
                        </a:rPr>
                        <a:t>Must.jl</a:t>
                      </a:r>
                      <a:r>
                        <a:rPr lang="en-US" sz="1000" i="1" dirty="0">
                          <a:effectLst/>
                        </a:rPr>
                        <a:t> Multiple Scattering Theory for First Principles Calculations of Materials</a:t>
                      </a:r>
                      <a:endParaRPr lang="en-US" sz="1000" dirty="0">
                        <a:effectLst/>
                      </a:endParaRP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Markus Eisenbach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394853"/>
                  </a:ext>
                </a:extLst>
              </a:tr>
              <a:tr h="18051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i="1" dirty="0">
                          <a:effectLst/>
                        </a:rPr>
                        <a:t>Julia for HPC- Porting to AMD GPU devices for Climate Applications</a:t>
                      </a:r>
                      <a:endParaRPr lang="en-US" sz="1000" dirty="0">
                        <a:effectLst/>
                      </a:endParaRP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Antigoni Georgiadou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322195"/>
                  </a:ext>
                </a:extLst>
              </a:tr>
              <a:tr h="26383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i="1" dirty="0">
                          <a:effectLst/>
                        </a:rPr>
                        <a:t>Integrating Julia and OLCF HPC infrastructure to enhance SNS data processing capabilities</a:t>
                      </a:r>
                      <a:endParaRPr lang="en-US" sz="1000" dirty="0">
                        <a:effectLst/>
                      </a:endParaRP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Steven E. Hahn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89516"/>
                  </a:ext>
                </a:extLst>
              </a:tr>
              <a:tr h="15829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Panel Discussion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538879"/>
                  </a:ext>
                </a:extLst>
              </a:tr>
              <a:tr h="15829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3:45pm-4:00pm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Closing remarks, adjourn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Pedro Valero-Lara, William Godoy</a:t>
                      </a:r>
                    </a:p>
                  </a:txBody>
                  <a:tcPr marL="15723" marR="15723" marT="7861" marB="7861" anchor="ctr">
                    <a:lnL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331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6873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93856-2527-D442-9C1D-D241E61E1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9F78A-2C23-1B4A-BA6A-81C6332F5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775921"/>
            <a:ext cx="10455947" cy="4194400"/>
          </a:xfrm>
        </p:spPr>
        <p:txBody>
          <a:bodyPr/>
          <a:lstStyle/>
          <a:p>
            <a:pPr marL="177796" indent="0">
              <a:buNone/>
            </a:pPr>
            <a:endParaRPr lang="en-US" dirty="0"/>
          </a:p>
          <a:p>
            <a:r>
              <a:rPr lang="en-US" dirty="0"/>
              <a:t>Welcome</a:t>
            </a:r>
          </a:p>
          <a:p>
            <a:endParaRPr lang="en-US" dirty="0"/>
          </a:p>
          <a:p>
            <a:r>
              <a:rPr lang="en-US" b="1" dirty="0"/>
              <a:t>Julia’s value proposition for science: LLVM + Coordinated Ecosystem</a:t>
            </a:r>
          </a:p>
          <a:p>
            <a:endParaRPr lang="en-US" dirty="0"/>
          </a:p>
          <a:p>
            <a:r>
              <a:rPr lang="en-US" dirty="0"/>
              <a:t>Update:  Efforts in HPC</a:t>
            </a:r>
          </a:p>
          <a:p>
            <a:pPr marL="177796" indent="0">
              <a:buNone/>
            </a:pPr>
            <a:endParaRPr lang="en-US" dirty="0"/>
          </a:p>
          <a:p>
            <a:r>
              <a:rPr lang="en-US" dirty="0"/>
              <a:t>Resources: where to get started?</a:t>
            </a:r>
          </a:p>
          <a:p>
            <a:endParaRPr lang="en-US" dirty="0"/>
          </a:p>
          <a:p>
            <a:r>
              <a:rPr lang="en-US" dirty="0"/>
              <a:t>Acknowledgments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84CF3-52EC-4245-8330-C52BAA81C3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099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xkcd: Standards : r/comics">
            <a:extLst>
              <a:ext uri="{FF2B5EF4-FFF2-40B4-BE49-F238E27FC236}">
                <a16:creationId xmlns:a16="http://schemas.microsoft.com/office/drawing/2014/main" id="{AA35E503-0354-A796-B5F0-AFBBF3EED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13" y="1558714"/>
            <a:ext cx="5630724" cy="340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2FEF827-3503-38BD-CD78-D1A12BA9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language?</a:t>
            </a:r>
          </a:p>
        </p:txBody>
      </p:sp>
      <p:sp>
        <p:nvSpPr>
          <p:cNvPr id="2" name="Arrow: Down 2">
            <a:extLst>
              <a:ext uri="{FF2B5EF4-FFF2-40B4-BE49-F238E27FC236}">
                <a16:creationId xmlns:a16="http://schemas.microsoft.com/office/drawing/2014/main" id="{31626F55-1D0C-6FE0-44DA-D74A592692B8}"/>
              </a:ext>
            </a:extLst>
          </p:cNvPr>
          <p:cNvSpPr/>
          <p:nvPr/>
        </p:nvSpPr>
        <p:spPr>
          <a:xfrm>
            <a:off x="8058160" y="747103"/>
            <a:ext cx="725672" cy="6009161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6" descr="What is GitHub? — Pythia Foundations">
            <a:extLst>
              <a:ext uri="{FF2B5EF4-FFF2-40B4-BE49-F238E27FC236}">
                <a16:creationId xmlns:a16="http://schemas.microsoft.com/office/drawing/2014/main" id="{17A0AC22-9877-7510-C3B2-F6739E574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365" y="3676066"/>
            <a:ext cx="682690" cy="384499"/>
          </a:xfrm>
          <a:prstGeom prst="rect">
            <a:avLst/>
          </a:prstGeom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D3D3334D-B584-9639-3598-3BF572064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404" y="4617486"/>
            <a:ext cx="563919" cy="398884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B7443E86-F812-AE07-6A26-9FEBD4A04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056" y="4635662"/>
            <a:ext cx="370310" cy="378085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F0EE53C1-E04A-01B0-11C4-83C87814D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465" y="2736105"/>
            <a:ext cx="699796" cy="413852"/>
          </a:xfrm>
          <a:prstGeom prst="rect">
            <a:avLst/>
          </a:prstGeom>
        </p:spPr>
      </p:pic>
      <p:pic>
        <p:nvPicPr>
          <p:cNvPr id="9" name="Picture 13" descr="Friday Fun: Commodore Coding Concepts">
            <a:extLst>
              <a:ext uri="{FF2B5EF4-FFF2-40B4-BE49-F238E27FC236}">
                <a16:creationId xmlns:a16="http://schemas.microsoft.com/office/drawing/2014/main" id="{304A5917-79AF-C857-9F01-FFCAA4B44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9928" y="515029"/>
            <a:ext cx="661503" cy="455062"/>
          </a:xfrm>
          <a:prstGeom prst="rect">
            <a:avLst/>
          </a:prstGeom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ED7D690E-0BFD-0531-A985-9D73C5AAD7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2487" y="4632649"/>
            <a:ext cx="721568" cy="384110"/>
          </a:xfrm>
          <a:prstGeom prst="rect">
            <a:avLst/>
          </a:prstGeom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30CAEBDF-4FCA-A3A4-0DBD-D6A05682D4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2304" y="5537244"/>
            <a:ext cx="729344" cy="379218"/>
          </a:xfrm>
          <a:prstGeom prst="rect">
            <a:avLst/>
          </a:prstGeom>
        </p:spPr>
      </p:pic>
      <p:pic>
        <p:nvPicPr>
          <p:cNvPr id="12" name="Picture 18" descr="Git | Jenkins plugin">
            <a:extLst>
              <a:ext uri="{FF2B5EF4-FFF2-40B4-BE49-F238E27FC236}">
                <a16:creationId xmlns:a16="http://schemas.microsoft.com/office/drawing/2014/main" id="{5C9F552E-CB18-D899-B206-171FBBC587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2548" y="2818622"/>
            <a:ext cx="721568" cy="295470"/>
          </a:xfrm>
          <a:prstGeom prst="rect">
            <a:avLst/>
          </a:prstGeom>
        </p:spPr>
      </p:pic>
      <p:pic>
        <p:nvPicPr>
          <p:cNvPr id="13" name="Picture 21">
            <a:extLst>
              <a:ext uri="{FF2B5EF4-FFF2-40B4-BE49-F238E27FC236}">
                <a16:creationId xmlns:a16="http://schemas.microsoft.com/office/drawing/2014/main" id="{D4935B4E-6057-151B-D746-B88C741424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95975" y="2798212"/>
            <a:ext cx="699796" cy="328515"/>
          </a:xfrm>
          <a:prstGeom prst="rect">
            <a:avLst/>
          </a:prstGeom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05F9DCEE-B924-8774-8819-F46CC25988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76126" y="4290136"/>
            <a:ext cx="511436" cy="346012"/>
          </a:xfrm>
          <a:prstGeom prst="rect">
            <a:avLst/>
          </a:prstGeom>
        </p:spPr>
      </p:pic>
      <p:pic>
        <p:nvPicPr>
          <p:cNvPr id="15" name="Picture 24">
            <a:extLst>
              <a:ext uri="{FF2B5EF4-FFF2-40B4-BE49-F238E27FC236}">
                <a16:creationId xmlns:a16="http://schemas.microsoft.com/office/drawing/2014/main" id="{CB58516A-5184-1BF3-896A-AD1E8FBF34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0225" y="1813928"/>
            <a:ext cx="471196" cy="485387"/>
          </a:xfrm>
          <a:prstGeom prst="rect">
            <a:avLst/>
          </a:prstGeom>
        </p:spPr>
      </p:pic>
      <p:pic>
        <p:nvPicPr>
          <p:cNvPr id="16" name="Picture 25">
            <a:extLst>
              <a:ext uri="{FF2B5EF4-FFF2-40B4-BE49-F238E27FC236}">
                <a16:creationId xmlns:a16="http://schemas.microsoft.com/office/drawing/2014/main" id="{36CBC4B7-72D8-38D6-0E98-31A32B3B1B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72549" y="1383147"/>
            <a:ext cx="682690" cy="227278"/>
          </a:xfrm>
          <a:prstGeom prst="rect">
            <a:avLst/>
          </a:prstGeom>
        </p:spPr>
      </p:pic>
      <p:pic>
        <p:nvPicPr>
          <p:cNvPr id="17" name="Picture 26">
            <a:extLst>
              <a:ext uri="{FF2B5EF4-FFF2-40B4-BE49-F238E27FC236}">
                <a16:creationId xmlns:a16="http://schemas.microsoft.com/office/drawing/2014/main" id="{A44773CF-8DCE-4ED4-0D05-1847118879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87896" y="1607138"/>
            <a:ext cx="915956" cy="300254"/>
          </a:xfrm>
          <a:prstGeom prst="rect">
            <a:avLst/>
          </a:prstGeom>
        </p:spPr>
      </p:pic>
      <p:pic>
        <p:nvPicPr>
          <p:cNvPr id="18" name="Picture 28">
            <a:extLst>
              <a:ext uri="{FF2B5EF4-FFF2-40B4-BE49-F238E27FC236}">
                <a16:creationId xmlns:a16="http://schemas.microsoft.com/office/drawing/2014/main" id="{E0A3440C-ED52-11C2-2E33-CF5E3621E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79954" y="1572111"/>
            <a:ext cx="370309" cy="370309"/>
          </a:xfrm>
          <a:prstGeom prst="rect">
            <a:avLst/>
          </a:prstGeom>
        </p:spPr>
      </p:pic>
      <p:pic>
        <p:nvPicPr>
          <p:cNvPr id="19" name="Picture 33">
            <a:extLst>
              <a:ext uri="{FF2B5EF4-FFF2-40B4-BE49-F238E27FC236}">
                <a16:creationId xmlns:a16="http://schemas.microsoft.com/office/drawing/2014/main" id="{D6F7097B-D503-4982-39E8-C6BB9453E60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74954" y="110315"/>
            <a:ext cx="448064" cy="440289"/>
          </a:xfrm>
          <a:prstGeom prst="rect">
            <a:avLst/>
          </a:prstGeom>
        </p:spPr>
      </p:pic>
      <p:pic>
        <p:nvPicPr>
          <p:cNvPr id="20" name="Picture 34">
            <a:extLst>
              <a:ext uri="{FF2B5EF4-FFF2-40B4-BE49-F238E27FC236}">
                <a16:creationId xmlns:a16="http://schemas.microsoft.com/office/drawing/2014/main" id="{75B162E4-9FD4-7A7E-5716-CA639FBFE9F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44851" y="182335"/>
            <a:ext cx="545453" cy="591717"/>
          </a:xfrm>
          <a:prstGeom prst="rect">
            <a:avLst/>
          </a:prstGeom>
        </p:spPr>
      </p:pic>
      <p:pic>
        <p:nvPicPr>
          <p:cNvPr id="21" name="Picture 36">
            <a:extLst>
              <a:ext uri="{FF2B5EF4-FFF2-40B4-BE49-F238E27FC236}">
                <a16:creationId xmlns:a16="http://schemas.microsoft.com/office/drawing/2014/main" id="{6C36885F-4ECF-8C5A-A94F-FC178B28992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08034" y="5581293"/>
            <a:ext cx="667139" cy="321907"/>
          </a:xfrm>
          <a:prstGeom prst="rect">
            <a:avLst/>
          </a:prstGeom>
        </p:spPr>
      </p:pic>
      <p:pic>
        <p:nvPicPr>
          <p:cNvPr id="22" name="Picture 37">
            <a:extLst>
              <a:ext uri="{FF2B5EF4-FFF2-40B4-BE49-F238E27FC236}">
                <a16:creationId xmlns:a16="http://schemas.microsoft.com/office/drawing/2014/main" id="{819260A5-1E00-8CD8-2948-DEFB0D75715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26978" y="3995056"/>
            <a:ext cx="721567" cy="345233"/>
          </a:xfrm>
          <a:prstGeom prst="rect">
            <a:avLst/>
          </a:prstGeom>
        </p:spPr>
      </p:pic>
      <p:pic>
        <p:nvPicPr>
          <p:cNvPr id="23" name="Picture 38">
            <a:extLst>
              <a:ext uri="{FF2B5EF4-FFF2-40B4-BE49-F238E27FC236}">
                <a16:creationId xmlns:a16="http://schemas.microsoft.com/office/drawing/2014/main" id="{9A9A9D12-5838-F8DA-B10B-DD87D877050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49019" y="3676261"/>
            <a:ext cx="721568" cy="384111"/>
          </a:xfrm>
          <a:prstGeom prst="rect">
            <a:avLst/>
          </a:prstGeom>
        </p:spPr>
      </p:pic>
      <p:pic>
        <p:nvPicPr>
          <p:cNvPr id="24" name="Picture 39">
            <a:extLst>
              <a:ext uri="{FF2B5EF4-FFF2-40B4-BE49-F238E27FC236}">
                <a16:creationId xmlns:a16="http://schemas.microsoft.com/office/drawing/2014/main" id="{85C2805C-27F8-BB8F-DFD7-47864CCCE9E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78162" y="670373"/>
            <a:ext cx="636038" cy="377641"/>
          </a:xfrm>
          <a:prstGeom prst="rect">
            <a:avLst/>
          </a:prstGeom>
        </p:spPr>
      </p:pic>
      <p:pic>
        <p:nvPicPr>
          <p:cNvPr id="25" name="Picture 40">
            <a:extLst>
              <a:ext uri="{FF2B5EF4-FFF2-40B4-BE49-F238E27FC236}">
                <a16:creationId xmlns:a16="http://schemas.microsoft.com/office/drawing/2014/main" id="{E1DEE4B1-624E-5408-A1AA-DF19387E915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07670" y="1350800"/>
            <a:ext cx="345039" cy="299747"/>
          </a:xfrm>
          <a:prstGeom prst="rect">
            <a:avLst/>
          </a:prstGeom>
        </p:spPr>
      </p:pic>
      <p:pic>
        <p:nvPicPr>
          <p:cNvPr id="26" name="Picture 41">
            <a:extLst>
              <a:ext uri="{FF2B5EF4-FFF2-40B4-BE49-F238E27FC236}">
                <a16:creationId xmlns:a16="http://schemas.microsoft.com/office/drawing/2014/main" id="{BB7ACC17-8BFE-489C-7848-0BA4D1870B6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74303" y="2838176"/>
            <a:ext cx="488303" cy="240810"/>
          </a:xfrm>
          <a:prstGeom prst="rect">
            <a:avLst/>
          </a:prstGeom>
        </p:spPr>
      </p:pic>
      <p:pic>
        <p:nvPicPr>
          <p:cNvPr id="27" name="Picture 42">
            <a:extLst>
              <a:ext uri="{FF2B5EF4-FFF2-40B4-BE49-F238E27FC236}">
                <a16:creationId xmlns:a16="http://schemas.microsoft.com/office/drawing/2014/main" id="{A03CEB36-C782-2862-7486-1A9C6305105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465955" y="4662196"/>
            <a:ext cx="552062" cy="363894"/>
          </a:xfrm>
          <a:prstGeom prst="rect">
            <a:avLst/>
          </a:prstGeom>
        </p:spPr>
      </p:pic>
      <p:pic>
        <p:nvPicPr>
          <p:cNvPr id="28" name="Picture 43">
            <a:extLst>
              <a:ext uri="{FF2B5EF4-FFF2-40B4-BE49-F238E27FC236}">
                <a16:creationId xmlns:a16="http://schemas.microsoft.com/office/drawing/2014/main" id="{DA0694D3-B5CA-493F-CBE3-CC5A5FB412D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909937" y="3664190"/>
            <a:ext cx="752670" cy="400475"/>
          </a:xfrm>
          <a:prstGeom prst="rect">
            <a:avLst/>
          </a:prstGeom>
        </p:spPr>
      </p:pic>
      <p:pic>
        <p:nvPicPr>
          <p:cNvPr id="29" name="Picture 44">
            <a:extLst>
              <a:ext uri="{FF2B5EF4-FFF2-40B4-BE49-F238E27FC236}">
                <a16:creationId xmlns:a16="http://schemas.microsoft.com/office/drawing/2014/main" id="{6ABC8439-78BA-FC1C-F60A-0059BE4E9D5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23770" y="1945335"/>
            <a:ext cx="424738" cy="323657"/>
          </a:xfrm>
          <a:prstGeom prst="rect">
            <a:avLst/>
          </a:prstGeom>
        </p:spPr>
      </p:pic>
      <p:pic>
        <p:nvPicPr>
          <p:cNvPr id="30" name="Picture 45">
            <a:extLst>
              <a:ext uri="{FF2B5EF4-FFF2-40B4-BE49-F238E27FC236}">
                <a16:creationId xmlns:a16="http://schemas.microsoft.com/office/drawing/2014/main" id="{F79CB838-803E-4CEB-00BB-0896A789E5E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096549" y="2521190"/>
            <a:ext cx="511629" cy="291618"/>
          </a:xfrm>
          <a:prstGeom prst="rect">
            <a:avLst/>
          </a:prstGeom>
        </p:spPr>
      </p:pic>
      <p:pic>
        <p:nvPicPr>
          <p:cNvPr id="31" name="Picture 46">
            <a:extLst>
              <a:ext uri="{FF2B5EF4-FFF2-40B4-BE49-F238E27FC236}">
                <a16:creationId xmlns:a16="http://schemas.microsoft.com/office/drawing/2014/main" id="{74FED994-20DF-DD8D-BD9B-99F2B827A1F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14332" y="2417210"/>
            <a:ext cx="552062" cy="382945"/>
          </a:xfrm>
          <a:prstGeom prst="rect">
            <a:avLst/>
          </a:prstGeom>
        </p:spPr>
      </p:pic>
      <p:pic>
        <p:nvPicPr>
          <p:cNvPr id="32" name="Picture 47">
            <a:extLst>
              <a:ext uri="{FF2B5EF4-FFF2-40B4-BE49-F238E27FC236}">
                <a16:creationId xmlns:a16="http://schemas.microsoft.com/office/drawing/2014/main" id="{7D7B560D-9151-111F-DDF5-789D55CD3BD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638252" y="2446079"/>
            <a:ext cx="551285" cy="332987"/>
          </a:xfrm>
          <a:prstGeom prst="rect">
            <a:avLst/>
          </a:prstGeom>
        </p:spPr>
      </p:pic>
      <p:pic>
        <p:nvPicPr>
          <p:cNvPr id="33" name="Picture 5">
            <a:extLst>
              <a:ext uri="{FF2B5EF4-FFF2-40B4-BE49-F238E27FC236}">
                <a16:creationId xmlns:a16="http://schemas.microsoft.com/office/drawing/2014/main" id="{BD68FF88-E7F6-9E5A-A941-DC8B24C0618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080998" y="4748132"/>
            <a:ext cx="566059" cy="192021"/>
          </a:xfrm>
          <a:prstGeom prst="rect">
            <a:avLst/>
          </a:prstGeom>
        </p:spPr>
      </p:pic>
      <p:pic>
        <p:nvPicPr>
          <p:cNvPr id="34" name="Picture 9">
            <a:extLst>
              <a:ext uri="{FF2B5EF4-FFF2-40B4-BE49-F238E27FC236}">
                <a16:creationId xmlns:a16="http://schemas.microsoft.com/office/drawing/2014/main" id="{44485C17-4ECD-88BB-0F0F-85CBA6BD361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40365" y="3601988"/>
            <a:ext cx="511630" cy="299392"/>
          </a:xfrm>
          <a:prstGeom prst="rect">
            <a:avLst/>
          </a:prstGeom>
        </p:spPr>
      </p:pic>
      <p:sp>
        <p:nvSpPr>
          <p:cNvPr id="35" name="Left Brace 34">
            <a:extLst>
              <a:ext uri="{FF2B5EF4-FFF2-40B4-BE49-F238E27FC236}">
                <a16:creationId xmlns:a16="http://schemas.microsoft.com/office/drawing/2014/main" id="{2E9DBE9D-42A3-C41B-AFE9-A2510F71F8EF}"/>
              </a:ext>
            </a:extLst>
          </p:cNvPr>
          <p:cNvSpPr/>
          <p:nvPr/>
        </p:nvSpPr>
        <p:spPr>
          <a:xfrm rot="-5400000">
            <a:off x="10143301" y="4659086"/>
            <a:ext cx="233202" cy="2819398"/>
          </a:xfrm>
          <a:prstGeom prst="leftBrace">
            <a:avLst/>
          </a:prstGeom>
          <a:solidFill>
            <a:schemeClr val="bg1"/>
          </a:solidFill>
          <a:ln w="28575">
            <a:solidFill>
              <a:srgbClr val="7030A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1B4180-DAC9-E1EA-E5E6-5F64215F24A2}"/>
              </a:ext>
            </a:extLst>
          </p:cNvPr>
          <p:cNvSpPr txBox="1"/>
          <p:nvPr/>
        </p:nvSpPr>
        <p:spPr>
          <a:xfrm>
            <a:off x="8938067" y="6212632"/>
            <a:ext cx="2480387" cy="590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7030A0"/>
                </a:solidFill>
                <a:latin typeface="+mn-lt"/>
                <a:cs typeface="Arial"/>
              </a:rPr>
              <a:t>Things I use today weren't always there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37" name="Connector: Curved 12">
            <a:extLst>
              <a:ext uri="{FF2B5EF4-FFF2-40B4-BE49-F238E27FC236}">
                <a16:creationId xmlns:a16="http://schemas.microsoft.com/office/drawing/2014/main" id="{D9A4C357-A6E3-AE15-5D22-0DA66E6BB20B}"/>
              </a:ext>
            </a:extLst>
          </p:cNvPr>
          <p:cNvCxnSpPr/>
          <p:nvPr/>
        </p:nvCxnSpPr>
        <p:spPr>
          <a:xfrm>
            <a:off x="7802453" y="3366406"/>
            <a:ext cx="665584" cy="121300"/>
          </a:xfrm>
          <a:prstGeom prst="curvedConnector3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13">
            <a:extLst>
              <a:ext uri="{FF2B5EF4-FFF2-40B4-BE49-F238E27FC236}">
                <a16:creationId xmlns:a16="http://schemas.microsoft.com/office/drawing/2014/main" id="{50A6CD80-97A9-D6C7-F53C-8519A5862D82}"/>
              </a:ext>
            </a:extLst>
          </p:cNvPr>
          <p:cNvCxnSpPr>
            <a:cxnSpLocks/>
          </p:cNvCxnSpPr>
          <p:nvPr/>
        </p:nvCxnSpPr>
        <p:spPr>
          <a:xfrm>
            <a:off x="7802453" y="2651059"/>
            <a:ext cx="665584" cy="121300"/>
          </a:xfrm>
          <a:prstGeom prst="curvedConnector3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14">
            <a:extLst>
              <a:ext uri="{FF2B5EF4-FFF2-40B4-BE49-F238E27FC236}">
                <a16:creationId xmlns:a16="http://schemas.microsoft.com/office/drawing/2014/main" id="{5073FFDF-8576-76EF-C5AC-5909AEF3AF82}"/>
              </a:ext>
            </a:extLst>
          </p:cNvPr>
          <p:cNvCxnSpPr>
            <a:cxnSpLocks/>
          </p:cNvCxnSpPr>
          <p:nvPr/>
        </p:nvCxnSpPr>
        <p:spPr>
          <a:xfrm>
            <a:off x="7802453" y="1717998"/>
            <a:ext cx="665584" cy="121300"/>
          </a:xfrm>
          <a:prstGeom prst="curvedConnector3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19">
            <a:extLst>
              <a:ext uri="{FF2B5EF4-FFF2-40B4-BE49-F238E27FC236}">
                <a16:creationId xmlns:a16="http://schemas.microsoft.com/office/drawing/2014/main" id="{BD917866-A971-5CFE-CF4A-007033C9B9A1}"/>
              </a:ext>
            </a:extLst>
          </p:cNvPr>
          <p:cNvCxnSpPr>
            <a:cxnSpLocks/>
          </p:cNvCxnSpPr>
          <p:nvPr/>
        </p:nvCxnSpPr>
        <p:spPr>
          <a:xfrm>
            <a:off x="7763575" y="924896"/>
            <a:ext cx="665584" cy="121300"/>
          </a:xfrm>
          <a:prstGeom prst="curvedConnector3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20">
            <a:extLst>
              <a:ext uri="{FF2B5EF4-FFF2-40B4-BE49-F238E27FC236}">
                <a16:creationId xmlns:a16="http://schemas.microsoft.com/office/drawing/2014/main" id="{D91E375E-8944-1871-160C-E944C5C8A0D6}"/>
              </a:ext>
            </a:extLst>
          </p:cNvPr>
          <p:cNvCxnSpPr>
            <a:cxnSpLocks/>
          </p:cNvCxnSpPr>
          <p:nvPr/>
        </p:nvCxnSpPr>
        <p:spPr>
          <a:xfrm>
            <a:off x="7748024" y="4493855"/>
            <a:ext cx="665584" cy="121300"/>
          </a:xfrm>
          <a:prstGeom prst="curvedConnector3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27">
            <a:extLst>
              <a:ext uri="{FF2B5EF4-FFF2-40B4-BE49-F238E27FC236}">
                <a16:creationId xmlns:a16="http://schemas.microsoft.com/office/drawing/2014/main" id="{27C6D53E-BAFA-5263-7F5C-937031EF0B3E}"/>
              </a:ext>
            </a:extLst>
          </p:cNvPr>
          <p:cNvCxnSpPr>
            <a:cxnSpLocks/>
          </p:cNvCxnSpPr>
          <p:nvPr/>
        </p:nvCxnSpPr>
        <p:spPr>
          <a:xfrm>
            <a:off x="7724697" y="5652406"/>
            <a:ext cx="665584" cy="121300"/>
          </a:xfrm>
          <a:prstGeom prst="curvedConnector3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9">
            <a:extLst>
              <a:ext uri="{FF2B5EF4-FFF2-40B4-BE49-F238E27FC236}">
                <a16:creationId xmlns:a16="http://schemas.microsoft.com/office/drawing/2014/main" id="{EC9BF32B-1848-7FBD-0212-ADB6B7F4FB66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779447" y="437107"/>
            <a:ext cx="418323" cy="229907"/>
          </a:xfrm>
          <a:prstGeom prst="rect">
            <a:avLst/>
          </a:prstGeom>
        </p:spPr>
      </p:pic>
      <p:pic>
        <p:nvPicPr>
          <p:cNvPr id="44" name="Picture 2" descr="upload.wikimedia.org/wikipedia/commons/thumb/0/04/...">
            <a:extLst>
              <a:ext uri="{FF2B5EF4-FFF2-40B4-BE49-F238E27FC236}">
                <a16:creationId xmlns:a16="http://schemas.microsoft.com/office/drawing/2014/main" id="{D2F81194-79C9-A307-5FEA-C38ABF470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577" y="5376407"/>
            <a:ext cx="612113" cy="61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44F001E-8E34-0AFF-5E53-986EBB942CE2}"/>
              </a:ext>
            </a:extLst>
          </p:cNvPr>
          <p:cNvSpPr txBox="1"/>
          <p:nvPr/>
        </p:nvSpPr>
        <p:spPr>
          <a:xfrm>
            <a:off x="6636048" y="1558715"/>
            <a:ext cx="115929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BSc 2002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21214F-F1F0-D697-2B21-B66E2F50EFA4}"/>
              </a:ext>
            </a:extLst>
          </p:cNvPr>
          <p:cNvSpPr txBox="1"/>
          <p:nvPr/>
        </p:nvSpPr>
        <p:spPr>
          <a:xfrm>
            <a:off x="6871121" y="769111"/>
            <a:ext cx="86433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80-90s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C9702B-E918-7C16-CBBF-B07A04555253}"/>
              </a:ext>
            </a:extLst>
          </p:cNvPr>
          <p:cNvSpPr txBox="1"/>
          <p:nvPr/>
        </p:nvSpPr>
        <p:spPr>
          <a:xfrm>
            <a:off x="6668713" y="2429559"/>
            <a:ext cx="12105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PhD 2009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5B9CD6-3830-42C8-0DB1-F83D151D869C}"/>
              </a:ext>
            </a:extLst>
          </p:cNvPr>
          <p:cNvSpPr txBox="1"/>
          <p:nvPr/>
        </p:nvSpPr>
        <p:spPr>
          <a:xfrm>
            <a:off x="6653589" y="3190636"/>
            <a:ext cx="123142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Intel 2012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220242-41BD-CE65-02CC-CD7ED472DA95}"/>
              </a:ext>
            </a:extLst>
          </p:cNvPr>
          <p:cNvSpPr txBox="1"/>
          <p:nvPr/>
        </p:nvSpPr>
        <p:spPr>
          <a:xfrm>
            <a:off x="6511322" y="4271561"/>
            <a:ext cx="157803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ORNL 2016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C79D6C-D903-5614-14B7-58A99BD2C4D8}"/>
              </a:ext>
            </a:extLst>
          </p:cNvPr>
          <p:cNvSpPr txBox="1"/>
          <p:nvPr/>
        </p:nvSpPr>
        <p:spPr>
          <a:xfrm>
            <a:off x="6784404" y="5436638"/>
            <a:ext cx="1933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Today</a:t>
            </a:r>
            <a:endParaRPr lang="en-US" dirty="0"/>
          </a:p>
        </p:txBody>
      </p:sp>
      <p:pic>
        <p:nvPicPr>
          <p:cNvPr id="5122" name="Picture 2" descr="New Language Mojo Seeks End to AI ...">
            <a:extLst>
              <a:ext uri="{FF2B5EF4-FFF2-40B4-BE49-F238E27FC236}">
                <a16:creationId xmlns:a16="http://schemas.microsoft.com/office/drawing/2014/main" id="{EF6A56A1-EF7D-4D27-CB59-CF4D64941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083" y="5461837"/>
            <a:ext cx="571989" cy="50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5052C8A-BF7D-2A5D-4BBD-65051D5D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537" y="5410639"/>
            <a:ext cx="417432" cy="42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de llama">
            <a:extLst>
              <a:ext uri="{FF2B5EF4-FFF2-40B4-BE49-F238E27FC236}">
                <a16:creationId xmlns:a16="http://schemas.microsoft.com/office/drawing/2014/main" id="{53E47ED4-9382-F5E0-8059-9A6BA6C20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244" y="5076696"/>
            <a:ext cx="497787" cy="34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476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D01-B769-4FC7-B618-A72A6FEA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7601"/>
            <a:ext cx="11430000" cy="480131"/>
          </a:xfrm>
        </p:spPr>
        <p:txBody>
          <a:bodyPr/>
          <a:lstStyle/>
          <a:p>
            <a:r>
              <a:rPr lang="en-US" dirty="0"/>
              <a:t>Landscape of computing: The Tower of Babel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ACD705-B617-5242-9063-17AEBE0AED3B}"/>
              </a:ext>
            </a:extLst>
          </p:cNvPr>
          <p:cNvSpPr txBox="1"/>
          <p:nvPr/>
        </p:nvSpPr>
        <p:spPr>
          <a:xfrm>
            <a:off x="258394" y="769436"/>
            <a:ext cx="641971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Scientific software: </a:t>
            </a:r>
          </a:p>
          <a:p>
            <a:pPr marL="782955" lvl="1" indent="-325755">
              <a:buFont typeface="Courier New" panose="02070309020205020404" pitchFamily="49" charset="0"/>
              <a:buChar char="o"/>
            </a:pPr>
            <a:r>
              <a:rPr lang="en-US" dirty="0">
                <a:cs typeface="Arial"/>
              </a:rPr>
              <a:t>Performance languages: C, C++, Fortran</a:t>
            </a:r>
          </a:p>
          <a:p>
            <a:pPr marL="782955" lvl="1" indent="-325755">
              <a:buFont typeface="Courier New" panose="02070309020205020404" pitchFamily="49" charset="0"/>
              <a:buChar char="o"/>
            </a:pPr>
            <a:r>
              <a:rPr lang="en-US" dirty="0">
                <a:cs typeface="Arial"/>
              </a:rPr>
              <a:t>High-level productivity languages: Python, </a:t>
            </a:r>
            <a:r>
              <a:rPr lang="en-US" dirty="0" err="1">
                <a:cs typeface="Arial"/>
              </a:rPr>
              <a:t>Matlab</a:t>
            </a:r>
            <a:r>
              <a:rPr lang="en-US" dirty="0">
                <a:cs typeface="Arial"/>
              </a:rPr>
              <a:t>, R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Plethora of programming models for heterogeneous computing . Standard, vendor-specific, third party</a:t>
            </a:r>
          </a:p>
          <a:p>
            <a:endParaRPr lang="en-US" dirty="0">
              <a:ea typeface="+mn-lt"/>
              <a:cs typeface="+mn-lt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Major shift: vendor compiler convergence</a:t>
            </a:r>
            <a:r>
              <a:rPr lang="en-US" dirty="0">
                <a:cs typeface="Arial"/>
              </a:rPr>
              <a:t> around LLVM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Slowdown in Moore's Law cadence puts more focus on massively parallel, vectorized computing: ARM, NVIDIA/AMD GPU, Intel’s Xeon, KNL, Sapphire Rapids, AVX-512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AI/ML + traditional HPC requires powerful reproducible programming abstractions for computation, communication and data</a:t>
            </a:r>
          </a:p>
          <a:p>
            <a:pPr marL="325755" indent="-325755"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  <a:p>
            <a:pPr marL="325755" indent="-32575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cs typeface="Arial"/>
              </a:rPr>
              <a:t>Choosing a programming model is not always a technical decision</a:t>
            </a:r>
          </a:p>
          <a:p>
            <a:pPr marL="325755" indent="-325755"/>
            <a:endParaRPr lang="en-US" sz="1800" dirty="0">
              <a:cs typeface="Arial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B2C253B-DC99-6146-A683-815899ED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109" y="2939659"/>
            <a:ext cx="5513891" cy="346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3BCF421-7533-E043-934D-7B6C6AB2E1B6}"/>
              </a:ext>
            </a:extLst>
          </p:cNvPr>
          <p:cNvSpPr txBox="1"/>
          <p:nvPr/>
        </p:nvSpPr>
        <p:spPr>
          <a:xfrm>
            <a:off x="5781369" y="6503908"/>
            <a:ext cx="9136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https://www.nextplatform.com/2020/04/28/programming-in-the-parallel-universe/</a:t>
            </a:r>
            <a:r>
              <a:rPr lang="en-US" sz="1400" dirty="0"/>
              <a:t> </a:t>
            </a:r>
          </a:p>
        </p:txBody>
      </p:sp>
      <p:pic>
        <p:nvPicPr>
          <p:cNvPr id="1032" name="Picture 8" descr="upload.wikimedia.org/wikipedia/commons/thumb/1/...">
            <a:extLst>
              <a:ext uri="{FF2B5EF4-FFF2-40B4-BE49-F238E27FC236}">
                <a16:creationId xmlns:a16="http://schemas.microsoft.com/office/drawing/2014/main" id="{E513EF3B-921A-A848-9ADB-284D7919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186" y="942926"/>
            <a:ext cx="1583813" cy="69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penMP - Wikipedia">
            <a:extLst>
              <a:ext uri="{FF2B5EF4-FFF2-40B4-BE49-F238E27FC236}">
                <a16:creationId xmlns:a16="http://schemas.microsoft.com/office/drawing/2014/main" id="{14DC5212-4C5A-CF40-83BC-F726AA811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186" y="1697645"/>
            <a:ext cx="1583814" cy="51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UDA - Wikipedia">
            <a:extLst>
              <a:ext uri="{FF2B5EF4-FFF2-40B4-BE49-F238E27FC236}">
                <a16:creationId xmlns:a16="http://schemas.microsoft.com/office/drawing/2014/main" id="{B57F1D6E-737A-3D4D-877B-E800CF4AF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587" y="867732"/>
            <a:ext cx="1224117" cy="74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neAPI Toolkits 2021.3 update available">
            <a:extLst>
              <a:ext uri="{FF2B5EF4-FFF2-40B4-BE49-F238E27FC236}">
                <a16:creationId xmlns:a16="http://schemas.microsoft.com/office/drawing/2014/main" id="{F996BA37-E5BF-2849-88E5-CA70A9411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841" y="867732"/>
            <a:ext cx="1263264" cy="71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OpenACC Overview Course | NVIDIA Developer">
            <a:extLst>
              <a:ext uri="{FF2B5EF4-FFF2-40B4-BE49-F238E27FC236}">
                <a16:creationId xmlns:a16="http://schemas.microsoft.com/office/drawing/2014/main" id="{5B3DAA83-9EF2-5749-8FDD-B928B7BD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490" y="1721984"/>
            <a:ext cx="1513779" cy="40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OCm™ – Open Software Ecosystem for Accelerated Compute">
            <a:extLst>
              <a:ext uri="{FF2B5EF4-FFF2-40B4-BE49-F238E27FC236}">
                <a16:creationId xmlns:a16="http://schemas.microsoft.com/office/drawing/2014/main" id="{4BB4B87D-F4E6-864D-9C0F-5B8A37CEF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812" y="2095994"/>
            <a:ext cx="994374" cy="49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Kokkos Online Class Series | Argonne Leadership Computing Facility">
            <a:extLst>
              <a:ext uri="{FF2B5EF4-FFF2-40B4-BE49-F238E27FC236}">
                <a16:creationId xmlns:a16="http://schemas.microsoft.com/office/drawing/2014/main" id="{1FBEF7DB-D8A5-BC42-8FDA-C12D16DD8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74" y="2198401"/>
            <a:ext cx="994374" cy="55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391324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38AD0646-39C6-487C-915F-8C8A57C354C6}" vid="{083F806D-9D65-4694-B58F-63788067AEF1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F6B0504-AE38-4B68-B5E7-89AA94502C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A20C22-D077-412B-81BA-8B2541026FAD}">
  <ds:schemaRefs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 DEW 16x9 template</Template>
  <TotalTime>26013</TotalTime>
  <Words>3097</Words>
  <Application>Microsoft Macintosh PowerPoint</Application>
  <PresentationFormat>Widescreen</PresentationFormat>
  <Paragraphs>506</Paragraphs>
  <Slides>32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Arial Black</vt:lpstr>
      <vt:lpstr>Calibri</vt:lpstr>
      <vt:lpstr>Century Gothic</vt:lpstr>
      <vt:lpstr>Courier New</vt:lpstr>
      <vt:lpstr>Open Sans</vt:lpstr>
      <vt:lpstr>Roboto</vt:lpstr>
      <vt:lpstr>Wingdings</vt:lpstr>
      <vt:lpstr>ORNL</vt:lpstr>
      <vt:lpstr>The Second Julia for ORNL Science Workshop: Welcome, Julia’s Value Proposition, Updates </vt:lpstr>
      <vt:lpstr>Contents</vt:lpstr>
      <vt:lpstr>Welcome</vt:lpstr>
      <vt:lpstr>Welcome</vt:lpstr>
      <vt:lpstr>Oak Ridge National Laboratory</vt:lpstr>
      <vt:lpstr>Welcome: Schedule</vt:lpstr>
      <vt:lpstr>Contents</vt:lpstr>
      <vt:lpstr>Yet another language?</vt:lpstr>
      <vt:lpstr>Landscape of computing: The Tower of Babel</vt:lpstr>
      <vt:lpstr>LLVM: a game changer</vt:lpstr>
      <vt:lpstr>LLVM: Vendor and programming model adoption</vt:lpstr>
      <vt:lpstr>Rethink how we do Computing </vt:lpstr>
      <vt:lpstr>Julia's value proposition for science</vt:lpstr>
      <vt:lpstr>Julia Brief Walkthrough</vt:lpstr>
      <vt:lpstr>Julia Brief Walkthrough</vt:lpstr>
      <vt:lpstr>Python is not enough…and is a fragmented world</vt:lpstr>
      <vt:lpstr>Contents</vt:lpstr>
      <vt:lpstr>Gray-Scott miniapp: https://github.com/JuliaORNL/GrayScott.jl  </vt:lpstr>
      <vt:lpstr>Frontier on-node scalability using AMDGPU.jl</vt:lpstr>
      <vt:lpstr>Frontier on-node scalability using AMDGPU.jl</vt:lpstr>
      <vt:lpstr>Frontier on-node scalability using AMDGPU.jl for several GPUs</vt:lpstr>
      <vt:lpstr>GrayScott.jl Weak Scaling on Frontier</vt:lpstr>
      <vt:lpstr>GrayScott.jl Parallel I/O Weak Scaling on Frontier file system</vt:lpstr>
      <vt:lpstr>Data analysis on JupyterHub at OLCF</vt:lpstr>
      <vt:lpstr>PowerPoint Presentation</vt:lpstr>
      <vt:lpstr>Julia HPC Efforts</vt:lpstr>
      <vt:lpstr>Community Efforts in HPC</vt:lpstr>
      <vt:lpstr>Contents</vt:lpstr>
      <vt:lpstr>Where to get started?</vt:lpstr>
      <vt:lpstr>GitHub Copilot (GPT-3/Codex), Large Language Models + Julia</vt:lpstr>
      <vt:lpstr>S4PST: Stewardship of Programming Systems and Tools (2024-2029) </vt:lpstr>
      <vt:lpstr>Thanks to the audience!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Panel Discussion  CCSD Directorate Advisory Committee</dc:title>
  <dc:subject/>
  <dc:creator>Womble, David</dc:creator>
  <cp:keywords/>
  <dc:description/>
  <cp:lastModifiedBy>Godoy, William</cp:lastModifiedBy>
  <cp:revision>98</cp:revision>
  <dcterms:created xsi:type="dcterms:W3CDTF">2021-05-27T15:16:46Z</dcterms:created>
  <dcterms:modified xsi:type="dcterms:W3CDTF">2024-06-20T04:31:55Z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